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0" r:id="rId3"/>
    <p:sldId id="279" r:id="rId4"/>
    <p:sldId id="268" r:id="rId5"/>
    <p:sldId id="272" r:id="rId6"/>
    <p:sldId id="273" r:id="rId7"/>
    <p:sldId id="276" r:id="rId8"/>
    <p:sldId id="271" r:id="rId9"/>
    <p:sldId id="269" r:id="rId10"/>
    <p:sldId id="257" r:id="rId11"/>
    <p:sldId id="258" r:id="rId12"/>
    <p:sldId id="259" r:id="rId13"/>
    <p:sldId id="260" r:id="rId14"/>
    <p:sldId id="261" r:id="rId15"/>
    <p:sldId id="266" r:id="rId16"/>
    <p:sldId id="267" r:id="rId17"/>
    <p:sldId id="265" r:id="rId18"/>
    <p:sldId id="262" r:id="rId19"/>
    <p:sldId id="263" r:id="rId20"/>
    <p:sldId id="278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3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53D35-9AE3-4F56-9194-FB513D49880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29B8-EEEC-4C61-AE6D-C2A460BA9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5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6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3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9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2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0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0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9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5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5B5D-93CF-4C1F-8306-4FD3BEFFD6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E496-6A37-428F-BE3F-64C95C56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443032"/>
            <a:ext cx="103632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Внедрять!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Нельзя </a:t>
            </a:r>
            <a:r>
              <a:rPr lang="ru-RU" b="1" dirty="0">
                <a:solidFill>
                  <a:schemeClr val="bg1"/>
                </a:solidFill>
              </a:rPr>
              <a:t>откладывать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497" y="4645644"/>
            <a:ext cx="8534400" cy="7432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Алексей Егошин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Компания «Цитрус»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sk-finance.ru/wp-content/uploads/2017/07/SMART-prints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88" y="1106686"/>
            <a:ext cx="7324787" cy="57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Определите цели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04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Назначьте главного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Роли:</a:t>
            </a:r>
          </a:p>
          <a:p>
            <a:r>
              <a:rPr lang="ru-RU" dirty="0" smtClean="0"/>
              <a:t>Фанат</a:t>
            </a:r>
          </a:p>
          <a:p>
            <a:r>
              <a:rPr lang="ru-RU" dirty="0" smtClean="0"/>
              <a:t>Администратор</a:t>
            </a:r>
          </a:p>
          <a:p>
            <a:r>
              <a:rPr lang="ru-RU" dirty="0" smtClean="0"/>
              <a:t>Крестный отец</a:t>
            </a:r>
            <a:endParaRPr lang="ru-RU" dirty="0"/>
          </a:p>
        </p:txBody>
      </p:sp>
      <p:pic>
        <p:nvPicPr>
          <p:cNvPr id="1026" name="Picture 2" descr="http://media1.giphy.com/media/1ACLJyK3ChtaE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12" y="1899645"/>
            <a:ext cx="7850988" cy="44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hmyleader.ru/wp-content/uploads/2016/01/1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65" y="897874"/>
            <a:ext cx="8691848" cy="59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Продайте идею</a:t>
            </a:r>
            <a:r>
              <a:rPr lang="en-US" b="1" dirty="0" smtClean="0"/>
              <a:t> </a:t>
            </a:r>
            <a:r>
              <a:rPr lang="ru-RU" b="1" dirty="0" smtClean="0"/>
              <a:t>сотрудникам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Опишите проблему</a:t>
            </a:r>
          </a:p>
          <a:p>
            <a:r>
              <a:rPr lang="ru-RU" dirty="0" smtClean="0"/>
              <a:t>Выбор между последствиями</a:t>
            </a:r>
          </a:p>
          <a:p>
            <a:r>
              <a:rPr lang="ru-RU" dirty="0" smtClean="0"/>
              <a:t>Внедрение или «смерть»</a:t>
            </a:r>
          </a:p>
          <a:p>
            <a:r>
              <a:rPr lang="ru-RU" dirty="0" smtClean="0"/>
              <a:t>Покажите дорогу к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3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Загрузите базу клиентов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9148948" cy="929450"/>
          </a:xfrm>
        </p:spPr>
        <p:txBody>
          <a:bodyPr/>
          <a:lstStyle/>
          <a:p>
            <a:r>
              <a:rPr lang="en-US" dirty="0" smtClean="0"/>
              <a:t>CRM</a:t>
            </a:r>
            <a:r>
              <a:rPr lang="ru-RU" dirty="0" smtClean="0"/>
              <a:t> должна стать </a:t>
            </a:r>
            <a:r>
              <a:rPr lang="ru-RU" b="1" dirty="0" smtClean="0"/>
              <a:t>единственным источником </a:t>
            </a:r>
            <a:r>
              <a:rPr lang="ru-RU" dirty="0" smtClean="0"/>
              <a:t>актуальных данных о контрагентах</a:t>
            </a:r>
            <a:endParaRPr lang="ru-RU" dirty="0"/>
          </a:p>
        </p:txBody>
      </p:sp>
      <p:pic>
        <p:nvPicPr>
          <p:cNvPr id="16386" name="Picture 2" descr="https://www.bitrix24.kz/images/content/crmfor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646"/>
            <a:ext cx="122015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u-project.ru/wp-content/uploads/2018/04/bitrix24-crm-kanba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571"/>
            <a:ext cx="12225325" cy="68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09"/>
            <a:ext cx="10515600" cy="1325563"/>
          </a:xfrm>
        </p:spPr>
        <p:txBody>
          <a:bodyPr/>
          <a:lstStyle/>
          <a:p>
            <a:r>
              <a:rPr lang="ru-RU" b="1" dirty="0" smtClean="0"/>
              <a:t>5. Формализуйте процесс продаж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10" y="1778124"/>
            <a:ext cx="4422568" cy="174884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Опишите правила в регламенте</a:t>
            </a:r>
          </a:p>
          <a:p>
            <a:r>
              <a:rPr lang="ru-RU" dirty="0" smtClean="0"/>
              <a:t>Настройте статусы сделок в </a:t>
            </a:r>
            <a:r>
              <a:rPr lang="en-US" dirty="0" smtClean="0"/>
              <a:t>CRM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6. Подключите линии коммуникации</a:t>
            </a:r>
            <a:endParaRPr lang="ru-RU" b="1" dirty="0"/>
          </a:p>
        </p:txBody>
      </p:sp>
      <p:pic>
        <p:nvPicPr>
          <p:cNvPr id="13314" name="Picture 2" descr="https://i-pusk.ru/upload/iblock/10c/10c15c9e2ba26637aa06ccb443582d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629" y="1201772"/>
            <a:ext cx="8680347" cy="56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5884" y="1854217"/>
            <a:ext cx="3365664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Контакт-центр:</a:t>
            </a:r>
          </a:p>
          <a:p>
            <a:r>
              <a:rPr lang="ru-RU" dirty="0" smtClean="0"/>
              <a:t>Телефония</a:t>
            </a:r>
          </a:p>
          <a:p>
            <a:r>
              <a:rPr lang="ru-RU" dirty="0" smtClean="0"/>
              <a:t>Почта</a:t>
            </a:r>
          </a:p>
          <a:p>
            <a:r>
              <a:rPr lang="ru-RU" dirty="0" smtClean="0"/>
              <a:t>Формы сайта</a:t>
            </a:r>
          </a:p>
          <a:p>
            <a:r>
              <a:rPr lang="ru-RU" dirty="0" smtClean="0"/>
              <a:t>Мессенджеры</a:t>
            </a:r>
          </a:p>
          <a:p>
            <a:r>
              <a:rPr lang="ru-RU" dirty="0" smtClean="0"/>
              <a:t>Социальные сети</a:t>
            </a:r>
          </a:p>
          <a:p>
            <a:r>
              <a:rPr lang="ru-RU" dirty="0" smtClean="0"/>
              <a:t>Онлайн-чат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7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7. Проведите обучение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98870" cy="4351338"/>
          </a:xfrm>
        </p:spPr>
        <p:txBody>
          <a:bodyPr/>
          <a:lstStyle/>
          <a:p>
            <a:r>
              <a:rPr lang="ru-RU" dirty="0" smtClean="0"/>
              <a:t>Напишите инструкции</a:t>
            </a:r>
          </a:p>
          <a:p>
            <a:r>
              <a:rPr lang="ru-RU" dirty="0" smtClean="0"/>
              <a:t>Проведите занятия</a:t>
            </a:r>
          </a:p>
          <a:p>
            <a:r>
              <a:rPr lang="ru-RU" dirty="0" smtClean="0"/>
              <a:t>Посмотрите видео-курсы Битрикс24</a:t>
            </a:r>
          </a:p>
          <a:p>
            <a:r>
              <a:rPr lang="ru-RU" dirty="0" smtClean="0"/>
              <a:t>Тренировки</a:t>
            </a:r>
            <a:endParaRPr lang="ru-RU" dirty="0"/>
          </a:p>
        </p:txBody>
      </p:sp>
      <p:pic>
        <p:nvPicPr>
          <p:cNvPr id="14338" name="Picture 2" descr="https://cit-sites.ru/upload/medialibrary/5df/5df3ea175070a0eeb56d57025ac838d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6"/>
          <a:stretch/>
        </p:blipFill>
        <p:spPr bwMode="auto">
          <a:xfrm>
            <a:off x="213756" y="3740727"/>
            <a:ext cx="118252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8. Настройте </a:t>
            </a:r>
            <a:r>
              <a:rPr lang="en-US" b="1" dirty="0" smtClean="0"/>
              <a:t>CRM-</a:t>
            </a:r>
            <a:r>
              <a:rPr lang="ru-RU" b="1" dirty="0" smtClean="0"/>
              <a:t>маркетинг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8639" y="1091770"/>
            <a:ext cx="14714286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055"/>
            <a:ext cx="10515600" cy="1325563"/>
          </a:xfrm>
        </p:spPr>
        <p:txBody>
          <a:bodyPr/>
          <a:lstStyle/>
          <a:p>
            <a:r>
              <a:rPr lang="ru-RU" b="1" dirty="0" smtClean="0"/>
              <a:t>9. Свяжите мотивацию с </a:t>
            </a:r>
            <a:r>
              <a:rPr lang="en-US" b="1" dirty="0" smtClean="0"/>
              <a:t>CRM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493821" cy="4351338"/>
          </a:xfrm>
        </p:spPr>
        <p:txBody>
          <a:bodyPr/>
          <a:lstStyle/>
          <a:p>
            <a:r>
              <a:rPr lang="ru-RU" dirty="0" smtClean="0"/>
              <a:t>Начисление процента менеджеров по сделкам в </a:t>
            </a:r>
            <a:r>
              <a:rPr lang="en-US" dirty="0" smtClean="0"/>
              <a:t>CRM</a:t>
            </a:r>
          </a:p>
          <a:p>
            <a:r>
              <a:rPr lang="ru-RU" dirty="0" smtClean="0"/>
              <a:t>Учитываются только правильно занесенные сделки</a:t>
            </a:r>
            <a:endParaRPr lang="ru-RU" dirty="0"/>
          </a:p>
        </p:txBody>
      </p:sp>
      <p:pic>
        <p:nvPicPr>
          <p:cNvPr id="15362" name="Picture 2" descr="https://st.depositphotos.com/1000283/4514/v/950/depositphotos_45142801-stock-illustration-scales-with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1" y="1518794"/>
            <a:ext cx="6460177" cy="49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-service44.ru/upload/images/News/ab27b3e2724c4713311619e2433d8d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26" y="2742005"/>
            <a:ext cx="2194172" cy="21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.totalwararena.com/original_images/1920x1080_milti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55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76" y="0"/>
            <a:ext cx="10515600" cy="1325563"/>
          </a:xfrm>
        </p:spPr>
        <p:txBody>
          <a:bodyPr/>
          <a:lstStyle/>
          <a:p>
            <a:r>
              <a:rPr lang="ru-RU" b="1" dirty="0" smtClean="0"/>
              <a:t>10. Подавайте пример и контролируйте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89" y="1793174"/>
            <a:ext cx="6816436" cy="226965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Ищите данные в </a:t>
            </a:r>
            <a:r>
              <a:rPr lang="en-US" dirty="0" smtClean="0"/>
              <a:t>CRM</a:t>
            </a:r>
          </a:p>
          <a:p>
            <a:r>
              <a:rPr lang="ru-RU" dirty="0" smtClean="0"/>
              <a:t>Вместо </a:t>
            </a:r>
            <a:r>
              <a:rPr lang="ru-RU" i="1" dirty="0" smtClean="0"/>
              <a:t>«Как зовут директора ООО «…»?</a:t>
            </a:r>
            <a:r>
              <a:rPr lang="ru-RU" dirty="0" smtClean="0"/>
              <a:t> –</a:t>
            </a:r>
          </a:p>
          <a:p>
            <a:pPr marL="1371600" lvl="3" indent="0">
              <a:buNone/>
            </a:pPr>
            <a:r>
              <a:rPr lang="ru-RU" sz="2800" i="1" dirty="0" smtClean="0"/>
              <a:t>«</a:t>
            </a:r>
            <a:r>
              <a:rPr lang="ru-RU" sz="2800" i="1" dirty="0" smtClean="0">
                <a:solidFill>
                  <a:srgbClr val="FF0000"/>
                </a:solidFill>
              </a:rPr>
              <a:t>Почему в </a:t>
            </a:r>
            <a:r>
              <a:rPr lang="en-US" sz="2800" i="1" dirty="0" smtClean="0">
                <a:solidFill>
                  <a:srgbClr val="FF0000"/>
                </a:solidFill>
              </a:rPr>
              <a:t>CRM </a:t>
            </a:r>
            <a:r>
              <a:rPr lang="ru-RU" sz="2800" i="1" dirty="0" smtClean="0">
                <a:solidFill>
                  <a:srgbClr val="FF0000"/>
                </a:solidFill>
              </a:rPr>
              <a:t>нет </a:t>
            </a:r>
            <a:r>
              <a:rPr lang="ru-RU" sz="2800" i="1" dirty="0" smtClean="0"/>
              <a:t>имени директора ООО «…»?</a:t>
            </a:r>
            <a:endParaRPr lang="ru-RU" sz="2800" i="1" dirty="0" smtClean="0"/>
          </a:p>
          <a:p>
            <a:r>
              <a:rPr lang="ru-RU" dirty="0" smtClean="0"/>
              <a:t>1-й месяц - контроль 2 раза в день</a:t>
            </a:r>
          </a:p>
          <a:p>
            <a:r>
              <a:rPr lang="ru-RU" dirty="0" smtClean="0"/>
              <a:t>Используйте аналитику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pinimg.com/736x/91/8d/b6/918db65536d6b88bfae68e7dd2d757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396"/>
            <a:ext cx="12192000" cy="57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oveopium.ru/content/2016/07/soyuz/2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95057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Стартуем!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6609"/>
            <a:ext cx="10972800" cy="22272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A4D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A4D00"/>
                </a:solidFill>
              </a:rPr>
            </a:br>
            <a:r>
              <a:rPr lang="ru-RU" sz="8000" b="1" dirty="0" smtClean="0">
                <a:solidFill>
                  <a:srgbClr val="FA4D00"/>
                </a:solidFill>
              </a:rPr>
              <a:t>Вопросы?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5105400"/>
            <a:ext cx="10972800" cy="1352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 smtClean="0">
                <a:solidFill>
                  <a:srgbClr val="FA4D00"/>
                </a:solidFill>
              </a:rPr>
              <a:t>alex@citrus-soft.ru</a:t>
            </a:r>
            <a:endParaRPr lang="en-US" sz="2000" u="sng" dirty="0">
              <a:solidFill>
                <a:srgbClr val="FA4D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9" y="2733101"/>
            <a:ext cx="2550965" cy="22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29500" cy="1325563"/>
          </a:xfrm>
        </p:spPr>
        <p:txBody>
          <a:bodyPr/>
          <a:lstStyle/>
          <a:p>
            <a:r>
              <a:rPr lang="ru-RU" dirty="0" smtClean="0"/>
              <a:t>Почему проваливается внедрение </a:t>
            </a:r>
            <a:r>
              <a:rPr lang="en-US" dirty="0" smtClean="0"/>
              <a:t>CRM?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469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Не сформированы цели и задачи проекта</a:t>
            </a:r>
          </a:p>
          <a:p>
            <a:r>
              <a:rPr lang="ru-RU" dirty="0"/>
              <a:t>Выбрали </a:t>
            </a:r>
            <a:r>
              <a:rPr lang="ru-RU" dirty="0" smtClean="0"/>
              <a:t>не ту систему</a:t>
            </a:r>
          </a:p>
          <a:p>
            <a:r>
              <a:rPr lang="ru-RU" dirty="0"/>
              <a:t>Нет поддержки лидера компании</a:t>
            </a:r>
          </a:p>
          <a:p>
            <a:r>
              <a:rPr lang="ru-RU" dirty="0"/>
              <a:t>CRM не работает, пока в ней не работают</a:t>
            </a:r>
          </a:p>
          <a:p>
            <a:r>
              <a:rPr lang="ru-RU" dirty="0"/>
              <a:t>Внедрили все, что </a:t>
            </a:r>
            <a:r>
              <a:rPr lang="ru-RU" dirty="0" smtClean="0"/>
              <a:t>можно, а не то, что нужно</a:t>
            </a:r>
            <a:endParaRPr lang="ru-RU" dirty="0"/>
          </a:p>
          <a:p>
            <a:r>
              <a:rPr lang="ru-RU" dirty="0"/>
              <a:t>Неправильное распределение ресурсов</a:t>
            </a:r>
          </a:p>
          <a:p>
            <a:r>
              <a:rPr lang="ru-RU" dirty="0"/>
              <a:t>Отсутствие поддержки и развития</a:t>
            </a:r>
          </a:p>
          <a:p>
            <a:r>
              <a:rPr lang="ru-RU" dirty="0" smtClean="0"/>
              <a:t>Не справились с сопротивлением коллектива</a:t>
            </a:r>
          </a:p>
          <a:p>
            <a:r>
              <a:rPr lang="ru-RU" dirty="0" smtClean="0"/>
              <a:t>…</a:t>
            </a:r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s://avatars.mds.yandex.net/get-pdb/211794/e387383c-bf13-433a-aefb-08436c6418e8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166" r="61362"/>
          <a:stretch/>
        </p:blipFill>
        <p:spPr bwMode="auto">
          <a:xfrm>
            <a:off x="8008707" y="-168276"/>
            <a:ext cx="4183293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park.ru/upload/blogs_covers/n_58ba95f207f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89" y="1503294"/>
            <a:ext cx="8028045" cy="53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сотрудники против?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0469"/>
            <a:ext cx="6690756" cy="4351338"/>
          </a:xfrm>
        </p:spPr>
        <p:txBody>
          <a:bodyPr/>
          <a:lstStyle/>
          <a:p>
            <a:r>
              <a:rPr lang="ru-RU" dirty="0" smtClean="0"/>
              <a:t>Потеря незаменимости</a:t>
            </a:r>
          </a:p>
          <a:p>
            <a:r>
              <a:rPr lang="ru-RU" dirty="0" smtClean="0"/>
              <a:t>«Косяки» сразу заметны</a:t>
            </a:r>
          </a:p>
          <a:p>
            <a:r>
              <a:rPr lang="ru-RU" dirty="0" smtClean="0"/>
              <a:t>Больше работы здесь и сейчас</a:t>
            </a:r>
          </a:p>
          <a:p>
            <a:r>
              <a:rPr lang="ru-RU" dirty="0" smtClean="0"/>
              <a:t>Надо переучиваться</a:t>
            </a:r>
          </a:p>
          <a:p>
            <a:r>
              <a:rPr lang="ru-RU" dirty="0" smtClean="0"/>
              <a:t>В первое время производительность упадет</a:t>
            </a:r>
          </a:p>
          <a:p>
            <a:r>
              <a:rPr lang="ru-RU" dirty="0" smtClean="0"/>
              <a:t>Люди боятся перемен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omeopat-classic.ru/photos/372/780x585/priviv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708" y="1285874"/>
            <a:ext cx="7429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23" y="162718"/>
            <a:ext cx="10515600" cy="1325563"/>
          </a:xfrm>
        </p:spPr>
        <p:txBody>
          <a:bodyPr/>
          <a:lstStyle/>
          <a:p>
            <a:r>
              <a:rPr lang="ru-RU" dirty="0" smtClean="0"/>
              <a:t>Прививка изменений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668" y="1690688"/>
            <a:ext cx="5628903" cy="4995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Находим действия, «неприятные» для сотрудников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Проводим «приятные» изменения (облегчаем жизнь)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Выявляем и нейтрализуем хронических противников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Добиваемся успеха и создаем прецедент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Ресурс изменений увеличивается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Приступаем к серьезным изменениям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рубите хвост по частям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436429" cy="432579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Делая зло, делай его сразу и в больших количествах.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Добро </a:t>
            </a:r>
            <a:r>
              <a:rPr lang="ru-RU" i="1" dirty="0"/>
              <a:t>же твори постепенно.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Н</a:t>
            </a:r>
            <a:r>
              <a:rPr lang="ru-RU" i="1" dirty="0"/>
              <a:t>. Макиавелли.</a:t>
            </a:r>
          </a:p>
          <a:p>
            <a:r>
              <a:rPr lang="ru-RU" dirty="0" smtClean="0"/>
              <a:t>«Неудобные» изменения лучше проводить все сразу</a:t>
            </a:r>
          </a:p>
          <a:p>
            <a:r>
              <a:rPr lang="ru-RU" dirty="0" smtClean="0"/>
              <a:t>После – небольшие, но </a:t>
            </a:r>
            <a:r>
              <a:rPr lang="ru-RU" b="1" dirty="0" smtClean="0"/>
              <a:t>регулярные</a:t>
            </a:r>
            <a:r>
              <a:rPr lang="ru-RU" b="1" dirty="0" smtClean="0"/>
              <a:t> улучшения</a:t>
            </a:r>
          </a:p>
          <a:p>
            <a:r>
              <a:rPr lang="ru-RU" dirty="0" smtClean="0"/>
              <a:t>Люди реагируют на </a:t>
            </a:r>
            <a:r>
              <a:rPr lang="ru-RU" b="1" dirty="0" smtClean="0"/>
              <a:t>тенденции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accountancyage.com/wp-content/uploads/sites/3/2016/03/question-hea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60"/>
            <a:ext cx="12192000" cy="80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Что останавливает руководителей?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6053"/>
            <a:ext cx="3389416" cy="656318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4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syl.ru/misc/i/ni/1/6/9/3/8/8/i/1693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40" y="-25371"/>
            <a:ext cx="9500260" cy="68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83" y="136495"/>
            <a:ext cx="5820339" cy="1167787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10 шагов к наведению порядка в продажах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0. Диагностика цепочки продаж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904707"/>
              </p:ext>
            </p:extLst>
          </p:nvPr>
        </p:nvGraphicFramePr>
        <p:xfrm>
          <a:off x="970402" y="1605288"/>
          <a:ext cx="10972800" cy="5066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229">
                  <a:extLst>
                    <a:ext uri="{9D8B030D-6E8A-4147-A177-3AD203B41FA5}">
                      <a16:colId xmlns:a16="http://schemas.microsoft.com/office/drawing/2014/main" val="1891015168"/>
                    </a:ext>
                  </a:extLst>
                </a:gridCol>
                <a:gridCol w="1781298">
                  <a:extLst>
                    <a:ext uri="{9D8B030D-6E8A-4147-A177-3AD203B41FA5}">
                      <a16:colId xmlns:a16="http://schemas.microsoft.com/office/drawing/2014/main" val="518182682"/>
                    </a:ext>
                  </a:extLst>
                </a:gridCol>
                <a:gridCol w="1805050">
                  <a:extLst>
                    <a:ext uri="{9D8B030D-6E8A-4147-A177-3AD203B41FA5}">
                      <a16:colId xmlns:a16="http://schemas.microsoft.com/office/drawing/2014/main" val="2995172103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689045877"/>
                    </a:ext>
                  </a:extLst>
                </a:gridCol>
                <a:gridCol w="2101933">
                  <a:extLst>
                    <a:ext uri="{9D8B030D-6E8A-4147-A177-3AD203B41FA5}">
                      <a16:colId xmlns:a16="http://schemas.microsoft.com/office/drawing/2014/main" val="1455262075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2450189634"/>
                    </a:ext>
                  </a:extLst>
                </a:gridCol>
              </a:tblGrid>
              <a:tr h="1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Производи-</a:t>
                      </a:r>
                      <a:r>
                        <a:rPr lang="ru-RU" sz="2000" dirty="0" err="1" smtClean="0">
                          <a:effectLst/>
                        </a:rPr>
                        <a:t>тельность</a:t>
                      </a:r>
                      <a:r>
                        <a:rPr lang="ru-RU" sz="2000" dirty="0" smtClean="0">
                          <a:effectLst/>
                        </a:rPr>
                        <a:t> (скорость)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Коммуника-ции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 клиентом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Аналитика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ru-RU" sz="2000" dirty="0" smtClean="0">
                          <a:effectLst/>
                        </a:rPr>
                        <a:t>качество решений)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Взаимо</a:t>
                      </a:r>
                      <a:r>
                        <a:rPr lang="ru-RU" sz="2000" dirty="0" smtClean="0">
                          <a:effectLst/>
                        </a:rPr>
                        <a:t>-действие </a:t>
                      </a:r>
                      <a:r>
                        <a:rPr lang="ru-RU" sz="2000" dirty="0">
                          <a:effectLst/>
                        </a:rPr>
                        <a:t>сотрудников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10803"/>
                  </a:ext>
                </a:extLst>
              </a:tr>
              <a:tr h="77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Привлечение клиентов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850103"/>
                  </a:ext>
                </a:extLst>
              </a:tr>
              <a:tr h="1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Продажа (ведение сделки)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637480"/>
                  </a:ext>
                </a:extLst>
              </a:tr>
              <a:tr h="1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Предоставление (производство)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22192"/>
                  </a:ext>
                </a:extLst>
              </a:tr>
              <a:tr h="77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Повторные продажи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90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340</Words>
  <Application>Microsoft Office PowerPoint</Application>
  <PresentationFormat>Широкоэкранный</PresentationFormat>
  <Paragraphs>104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Внедрять!  Нельзя откладывать</vt:lpstr>
      <vt:lpstr>Презентация PowerPoint</vt:lpstr>
      <vt:lpstr>Почему проваливается внедрение CRM?</vt:lpstr>
      <vt:lpstr>Почему сотрудники против?</vt:lpstr>
      <vt:lpstr>Прививка изменений</vt:lpstr>
      <vt:lpstr>Не рубите хвост по частям</vt:lpstr>
      <vt:lpstr>Что останавливает руководителей? </vt:lpstr>
      <vt:lpstr>10 шагов к наведению порядка в продажах </vt:lpstr>
      <vt:lpstr>0. Диагностика цепочки продаж</vt:lpstr>
      <vt:lpstr>1. Определите цели</vt:lpstr>
      <vt:lpstr>2. Назначьте главного</vt:lpstr>
      <vt:lpstr>3. Продайте идею сотрудникам</vt:lpstr>
      <vt:lpstr>4. Загрузите базу клиентов</vt:lpstr>
      <vt:lpstr>5. Формализуйте процесс продаж</vt:lpstr>
      <vt:lpstr>6. Подключите линии коммуникации</vt:lpstr>
      <vt:lpstr>7. Проведите обучение</vt:lpstr>
      <vt:lpstr>8. Настройте CRM-маркетинг</vt:lpstr>
      <vt:lpstr>9. Свяжите мотивацию с CRM</vt:lpstr>
      <vt:lpstr>10. Подавайте пример и контролируйте</vt:lpstr>
      <vt:lpstr>Стартуем!</vt:lpstr>
      <vt:lpstr>Спасибо за внимание! 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Егошин</dc:creator>
  <cp:lastModifiedBy>Алексей Егошин</cp:lastModifiedBy>
  <cp:revision>34</cp:revision>
  <dcterms:created xsi:type="dcterms:W3CDTF">2018-12-03T13:09:07Z</dcterms:created>
  <dcterms:modified xsi:type="dcterms:W3CDTF">2018-12-06T05:28:57Z</dcterms:modified>
</cp:coreProperties>
</file>