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6"/>
  </p:notesMasterIdLst>
  <p:sldIdLst>
    <p:sldId id="256" r:id="rId2"/>
    <p:sldId id="319" r:id="rId3"/>
    <p:sldId id="327" r:id="rId4"/>
    <p:sldId id="328" r:id="rId5"/>
    <p:sldId id="329" r:id="rId6"/>
    <p:sldId id="320" r:id="rId7"/>
    <p:sldId id="326" r:id="rId8"/>
    <p:sldId id="322" r:id="rId9"/>
    <p:sldId id="325" r:id="rId10"/>
    <p:sldId id="323" r:id="rId11"/>
    <p:sldId id="331" r:id="rId12"/>
    <p:sldId id="330" r:id="rId13"/>
    <p:sldId id="324" r:id="rId14"/>
    <p:sldId id="29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fradanad@outlook.com" initials="h" lastIdx="1" clrIdx="0">
    <p:extLst>
      <p:ext uri="{19B8F6BF-5375-455C-9EA6-DF929625EA0E}">
        <p15:presenceInfo xmlns:p15="http://schemas.microsoft.com/office/powerpoint/2012/main" userId="09de3fa841784b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D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F1BB8-40C2-42D5-B67E-25903A3EFF3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9719C-424A-443B-ADB9-9A21CFF67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9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9719C-424A-443B-ADB9-9A21CFF67E9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5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8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61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3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0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6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0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1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4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9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044B-2E86-4C82-A301-5E58B4DFC155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92E3-66B2-41F4-9C7F-2438973B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6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443032"/>
            <a:ext cx="10363200" cy="14700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Как победить конкурентов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2019 году?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9497" y="4645644"/>
            <a:ext cx="8534400" cy="74327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Алексей Егошин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Компания «Цитрус»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Выгоды внедрения </a:t>
            </a:r>
            <a:r>
              <a:rPr lang="en-US" b="1" dirty="0" smtClean="0">
                <a:solidFill>
                  <a:srgbClr val="FA4D00"/>
                </a:solidFill>
              </a:rPr>
              <a:t>CRM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7"/>
            <a:ext cx="10972800" cy="3327394"/>
          </a:xfrm>
        </p:spPr>
        <p:txBody>
          <a:bodyPr>
            <a:normAutofit/>
          </a:bodyPr>
          <a:lstStyle/>
          <a:p>
            <a:r>
              <a:rPr lang="ru-RU" sz="2800" dirty="0"/>
              <a:t>Единая база данных</a:t>
            </a:r>
          </a:p>
          <a:p>
            <a:r>
              <a:rPr lang="ru-RU" sz="2800" dirty="0"/>
              <a:t>Оптимизированная </a:t>
            </a:r>
            <a:r>
              <a:rPr lang="ru-RU" sz="2800" dirty="0" err="1"/>
              <a:t>оргструктура</a:t>
            </a:r>
            <a:endParaRPr lang="ru-RU" sz="2800" dirty="0"/>
          </a:p>
          <a:p>
            <a:r>
              <a:rPr lang="ru-RU" sz="2800" dirty="0"/>
              <a:t>Автоматизация бизнес-процессов</a:t>
            </a:r>
          </a:p>
          <a:p>
            <a:r>
              <a:rPr lang="ru-RU" sz="2800" dirty="0"/>
              <a:t>Проверенные методы продвижения</a:t>
            </a:r>
          </a:p>
          <a:p>
            <a:r>
              <a:rPr lang="ru-RU" sz="2800" dirty="0"/>
              <a:t>Аналитика в режиме онлайн</a:t>
            </a:r>
          </a:p>
          <a:p>
            <a:r>
              <a:rPr lang="ru-RU" sz="2800" dirty="0"/>
              <a:t>Персонал подконтролен и готов к бою</a:t>
            </a:r>
          </a:p>
          <a:p>
            <a:endParaRPr lang="ru-RU" dirty="0"/>
          </a:p>
        </p:txBody>
      </p:sp>
      <p:pic>
        <p:nvPicPr>
          <p:cNvPr id="4098" name="Picture 2" descr="http://www.dr-tooth.gr/wp-content/uploads/2015/11/sli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1" y="586066"/>
            <a:ext cx="9512300" cy="62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8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alesap.ru/blog/wp-content/uploads/2018/01/Effekt-ot-vnedreniya-C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97" y="0"/>
            <a:ext cx="9514354" cy="748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7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ww.obrazstroy.ru/upload/iblock/274/2748df6d74aaa2a1df2fc17256f118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395" y="0"/>
            <a:ext cx="14086901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4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6838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Диагностическая карта внедрения </a:t>
            </a:r>
            <a:r>
              <a:rPr lang="en-US" b="1" dirty="0" smtClean="0">
                <a:solidFill>
                  <a:srgbClr val="FA4D00"/>
                </a:solidFill>
              </a:rPr>
              <a:t>CRM</a:t>
            </a:r>
            <a:endParaRPr lang="ru-RU" b="1" dirty="0">
              <a:solidFill>
                <a:srgbClr val="FA4D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95281"/>
              </p:ext>
            </p:extLst>
          </p:nvPr>
        </p:nvGraphicFramePr>
        <p:xfrm>
          <a:off x="609600" y="1417637"/>
          <a:ext cx="10972800" cy="5066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229">
                  <a:extLst>
                    <a:ext uri="{9D8B030D-6E8A-4147-A177-3AD203B41FA5}">
                      <a16:colId xmlns:a16="http://schemas.microsoft.com/office/drawing/2014/main" val="1891015168"/>
                    </a:ext>
                  </a:extLst>
                </a:gridCol>
                <a:gridCol w="1781298">
                  <a:extLst>
                    <a:ext uri="{9D8B030D-6E8A-4147-A177-3AD203B41FA5}">
                      <a16:colId xmlns:a16="http://schemas.microsoft.com/office/drawing/2014/main" val="518182682"/>
                    </a:ext>
                  </a:extLst>
                </a:gridCol>
                <a:gridCol w="1805050">
                  <a:extLst>
                    <a:ext uri="{9D8B030D-6E8A-4147-A177-3AD203B41FA5}">
                      <a16:colId xmlns:a16="http://schemas.microsoft.com/office/drawing/2014/main" val="2995172103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3689045877"/>
                    </a:ext>
                  </a:extLst>
                </a:gridCol>
                <a:gridCol w="1910278">
                  <a:extLst>
                    <a:ext uri="{9D8B030D-6E8A-4147-A177-3AD203B41FA5}">
                      <a16:colId xmlns:a16="http://schemas.microsoft.com/office/drawing/2014/main" val="1455262075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450189634"/>
                    </a:ext>
                  </a:extLst>
                </a:gridCol>
              </a:tblGrid>
              <a:tr h="1172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Производи-</a:t>
                      </a:r>
                      <a:r>
                        <a:rPr lang="ru-RU" sz="2000" dirty="0" err="1" smtClean="0">
                          <a:effectLst/>
                        </a:rPr>
                        <a:t>тельность</a:t>
                      </a:r>
                      <a:r>
                        <a:rPr lang="ru-RU" sz="2000" dirty="0" smtClean="0">
                          <a:effectLst/>
                        </a:rPr>
                        <a:t> (скорость)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Коммуника-ции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 клиентом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Аналитика</a:t>
                      </a:r>
                      <a:r>
                        <a:rPr lang="en-US" sz="2000" dirty="0" smtClean="0">
                          <a:effectLst/>
                        </a:rPr>
                        <a:t> (</a:t>
                      </a:r>
                      <a:r>
                        <a:rPr lang="ru-RU" sz="2000" dirty="0" smtClean="0">
                          <a:effectLst/>
                        </a:rPr>
                        <a:t>качество решений)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Взаимо</a:t>
                      </a:r>
                      <a:r>
                        <a:rPr lang="ru-RU" sz="2000" dirty="0" smtClean="0">
                          <a:effectLst/>
                        </a:rPr>
                        <a:t>-действие </a:t>
                      </a:r>
                      <a:r>
                        <a:rPr lang="ru-RU" sz="2000" dirty="0">
                          <a:effectLst/>
                        </a:rPr>
                        <a:t>сотрудников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10803"/>
                  </a:ext>
                </a:extLst>
              </a:tr>
              <a:tr h="774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Привлечение клиентов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850103"/>
                  </a:ext>
                </a:extLst>
              </a:tr>
              <a:tr h="1172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Продажа (ведение сделки)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4637480"/>
                  </a:ext>
                </a:extLst>
              </a:tr>
              <a:tr h="1172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Предоставление (производство)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22192"/>
                  </a:ext>
                </a:extLst>
              </a:tr>
              <a:tr h="774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Повторные продажи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908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33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6609"/>
            <a:ext cx="10972800" cy="22272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A4D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FA4D00"/>
                </a:solidFill>
              </a:rPr>
            </a:br>
            <a:r>
              <a:rPr lang="ru-RU" sz="8000" b="1" dirty="0" smtClean="0">
                <a:solidFill>
                  <a:srgbClr val="FA4D00"/>
                </a:solidFill>
              </a:rPr>
              <a:t>Вопросы?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09600" y="5105400"/>
            <a:ext cx="10972800" cy="1352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 smtClean="0">
                <a:solidFill>
                  <a:srgbClr val="FA4D00"/>
                </a:solidFill>
              </a:rPr>
              <a:t>alex@citrus-soft.ru</a:t>
            </a:r>
            <a:endParaRPr lang="en-US" sz="2000" u="sng" dirty="0">
              <a:solidFill>
                <a:srgbClr val="FA4D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59" y="2733101"/>
            <a:ext cx="2550965" cy="22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vogazeta.ru/uploads/full_size_1517578792-51f0a852e5887c3685f7af3bbc1756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1" y="363538"/>
            <a:ext cx="12699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0" y="2890838"/>
            <a:ext cx="5753100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Новая реальность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9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" y="1"/>
            <a:ext cx="12173611" cy="685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915"/>
            <a:ext cx="12192001" cy="68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ales-generator.ru/upload/medialibrary/3b6/3b67873df24e7c1dc0b5d6ec6f7e48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61" y="1600206"/>
            <a:ext cx="7401939" cy="41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9816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A4D00"/>
                </a:solidFill>
              </a:rPr>
              <a:t>On </a:t>
            </a:r>
            <a:r>
              <a:rPr lang="ru-RU" b="1" dirty="0" smtClean="0">
                <a:solidFill>
                  <a:srgbClr val="FA4D00"/>
                </a:solidFill>
              </a:rPr>
              <a:t>или </a:t>
            </a:r>
            <a:r>
              <a:rPr lang="en-US" b="1" dirty="0" smtClean="0">
                <a:solidFill>
                  <a:srgbClr val="FA4D00"/>
                </a:solidFill>
              </a:rPr>
              <a:t>Off</a:t>
            </a:r>
            <a:r>
              <a:rPr lang="ru-RU" b="1" dirty="0" smtClean="0">
                <a:solidFill>
                  <a:srgbClr val="FA4D00"/>
                </a:solidFill>
              </a:rPr>
              <a:t>?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6"/>
            <a:ext cx="42799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Онлайн и офлайн «срастаются»</a:t>
            </a:r>
          </a:p>
          <a:p>
            <a:r>
              <a:rPr lang="ru-RU" sz="2800" dirty="0" smtClean="0"/>
              <a:t>Все больше этапов цикла покупки переходят в онлайн</a:t>
            </a:r>
          </a:p>
          <a:p>
            <a:r>
              <a:rPr lang="ru-RU" sz="2800" dirty="0" smtClean="0"/>
              <a:t>Поиск, выбор, коммуникации, обратная связь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158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get.whotrades.com/u5/photo3DBF/20468213236-0/origina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5" y="1863737"/>
            <a:ext cx="7758545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Рекламные каналы перегреты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63737"/>
            <a:ext cx="4281055" cy="42624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Перегрузка каналов коммуникаций</a:t>
            </a:r>
          </a:p>
          <a:p>
            <a:r>
              <a:rPr lang="ru-RU" sz="2800" dirty="0" smtClean="0"/>
              <a:t>Реклама дорожает</a:t>
            </a:r>
          </a:p>
          <a:p>
            <a:r>
              <a:rPr lang="ru-RU" sz="2800" dirty="0" smtClean="0"/>
              <a:t>Дефицит внимания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989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994"/>
            <a:ext cx="12192000" cy="6850013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09600" y="5296294"/>
            <a:ext cx="6959600" cy="11937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Не в 5, а в 25 раз дороже!</a:t>
            </a:r>
          </a:p>
          <a:p>
            <a:r>
              <a:rPr lang="ru-RU" smtClean="0"/>
              <a:t>Окупаемость только с 5-7 покупки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8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Продавать </a:t>
            </a:r>
            <a:r>
              <a:rPr lang="ru-RU" b="1" u="sng" dirty="0" smtClean="0">
                <a:solidFill>
                  <a:srgbClr val="FA4D00"/>
                </a:solidFill>
              </a:rPr>
              <a:t>своим</a:t>
            </a:r>
            <a:endParaRPr lang="ru-RU" b="1" u="sng" dirty="0">
              <a:solidFill>
                <a:srgbClr val="FA4D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498168"/>
            <a:ext cx="5194300" cy="472439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На всех не хватит бюджета</a:t>
            </a:r>
          </a:p>
          <a:p>
            <a:r>
              <a:rPr lang="ru-RU" dirty="0"/>
              <a:t>Портрет идеального клиента</a:t>
            </a:r>
          </a:p>
          <a:p>
            <a:r>
              <a:rPr lang="ru-RU" dirty="0" smtClean="0"/>
              <a:t>Правильное позиционирование</a:t>
            </a:r>
            <a:endParaRPr lang="ru-RU" dirty="0" smtClean="0"/>
          </a:p>
          <a:p>
            <a:r>
              <a:rPr lang="ru-RU" dirty="0" smtClean="0"/>
              <a:t>Точное сегментирование</a:t>
            </a:r>
          </a:p>
          <a:p>
            <a:r>
              <a:rPr lang="ru-RU" dirty="0" smtClean="0"/>
              <a:t>80/20</a:t>
            </a:r>
            <a:endParaRPr lang="ru-RU" dirty="0"/>
          </a:p>
        </p:txBody>
      </p:sp>
      <p:pic>
        <p:nvPicPr>
          <p:cNvPr id="3074" name="Picture 2" descr="http://internetsite.ru/wp-content/uploads/2018/10/obzor-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98168"/>
            <a:ext cx="12192000" cy="53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2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dewina-journal.foutap.com/wp-content/uploads/2016/12/SegmentBased_Marketin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197100"/>
            <a:ext cx="482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A4D00"/>
                </a:solidFill>
              </a:rPr>
              <a:t>Персонализация</a:t>
            </a:r>
            <a:endParaRPr lang="ru-RU" b="1" dirty="0">
              <a:solidFill>
                <a:srgbClr val="FA4D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6"/>
            <a:ext cx="78740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Идеальная реклама - персональная</a:t>
            </a:r>
          </a:p>
          <a:p>
            <a:r>
              <a:rPr lang="ru-RU" dirty="0" smtClean="0"/>
              <a:t>Большие данные для подбора продукта</a:t>
            </a:r>
          </a:p>
          <a:p>
            <a:r>
              <a:rPr lang="en-US" dirty="0" smtClean="0"/>
              <a:t>B2C? B2B? H2H!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18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Ubuntu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11552</TotalTime>
  <Words>154</Words>
  <Application>Microsoft Office PowerPoint</Application>
  <PresentationFormat>Широкоэкранный</PresentationFormat>
  <Paragraphs>61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</vt:lpstr>
      <vt:lpstr>Times New Roman</vt:lpstr>
      <vt:lpstr>Ubuntu</vt:lpstr>
      <vt:lpstr>Тема Office</vt:lpstr>
      <vt:lpstr>Как победить конкурентов  в 2019 году?</vt:lpstr>
      <vt:lpstr>Новая реальность</vt:lpstr>
      <vt:lpstr>Презентация PowerPoint</vt:lpstr>
      <vt:lpstr>Презентация PowerPoint</vt:lpstr>
      <vt:lpstr>On или Off?</vt:lpstr>
      <vt:lpstr>Рекламные каналы перегреты</vt:lpstr>
      <vt:lpstr>Презентация PowerPoint</vt:lpstr>
      <vt:lpstr>Продавать своим</vt:lpstr>
      <vt:lpstr>Персонализация</vt:lpstr>
      <vt:lpstr>Выгоды внедрения CRM</vt:lpstr>
      <vt:lpstr>Презентация PowerPoint</vt:lpstr>
      <vt:lpstr>Презентация PowerPoint</vt:lpstr>
      <vt:lpstr>Диагностическая карта внедрения CRM</vt:lpstr>
      <vt:lpstr>Спасибо за внимание!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продвижения в Instagram и Вконтакте</dc:title>
  <dc:creator>user</dc:creator>
  <cp:lastModifiedBy>Алексей Егошин</cp:lastModifiedBy>
  <cp:revision>88</cp:revision>
  <dcterms:created xsi:type="dcterms:W3CDTF">2018-05-29T12:03:31Z</dcterms:created>
  <dcterms:modified xsi:type="dcterms:W3CDTF">2018-12-06T00:33:42Z</dcterms:modified>
</cp:coreProperties>
</file>