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22" r:id="rId2"/>
    <p:sldMasterId id="2147483733" r:id="rId3"/>
    <p:sldMasterId id="2147483757" r:id="rId4"/>
    <p:sldMasterId id="2147483769" r:id="rId5"/>
    <p:sldMasterId id="2147483781" r:id="rId6"/>
    <p:sldMasterId id="2147483793" r:id="rId7"/>
  </p:sldMasterIdLst>
  <p:notesMasterIdLst>
    <p:notesMasterId r:id="rId41"/>
  </p:notesMasterIdLst>
  <p:handoutMasterIdLst>
    <p:handoutMasterId r:id="rId42"/>
  </p:handoutMasterIdLst>
  <p:sldIdLst>
    <p:sldId id="469" r:id="rId8"/>
    <p:sldId id="416" r:id="rId9"/>
    <p:sldId id="394" r:id="rId10"/>
    <p:sldId id="386" r:id="rId11"/>
    <p:sldId id="938" r:id="rId12"/>
    <p:sldId id="387" r:id="rId13"/>
    <p:sldId id="418" r:id="rId14"/>
    <p:sldId id="929" r:id="rId15"/>
    <p:sldId id="931" r:id="rId16"/>
    <p:sldId id="1080" r:id="rId17"/>
    <p:sldId id="1083" r:id="rId18"/>
    <p:sldId id="1078" r:id="rId19"/>
    <p:sldId id="1082" r:id="rId20"/>
    <p:sldId id="1084" r:id="rId21"/>
    <p:sldId id="575" r:id="rId22"/>
    <p:sldId id="583" r:id="rId23"/>
    <p:sldId id="1088" r:id="rId24"/>
    <p:sldId id="1089" r:id="rId25"/>
    <p:sldId id="957" r:id="rId26"/>
    <p:sldId id="959" r:id="rId27"/>
    <p:sldId id="1065" r:id="rId28"/>
    <p:sldId id="958" r:id="rId29"/>
    <p:sldId id="466" r:id="rId30"/>
    <p:sldId id="338" r:id="rId31"/>
    <p:sldId id="566" r:id="rId32"/>
    <p:sldId id="565" r:id="rId33"/>
    <p:sldId id="345" r:id="rId34"/>
    <p:sldId id="1098" r:id="rId35"/>
    <p:sldId id="1100" r:id="rId36"/>
    <p:sldId id="960" r:id="rId37"/>
    <p:sldId id="883" r:id="rId38"/>
    <p:sldId id="934" r:id="rId39"/>
    <p:sldId id="327" r:id="rId40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469"/>
            <p14:sldId id="416"/>
            <p14:sldId id="394"/>
            <p14:sldId id="386"/>
            <p14:sldId id="938"/>
            <p14:sldId id="387"/>
            <p14:sldId id="418"/>
            <p14:sldId id="929"/>
            <p14:sldId id="931"/>
            <p14:sldId id="1080"/>
            <p14:sldId id="1083"/>
            <p14:sldId id="1078"/>
            <p14:sldId id="1082"/>
            <p14:sldId id="1084"/>
            <p14:sldId id="575"/>
            <p14:sldId id="583"/>
            <p14:sldId id="1088"/>
            <p14:sldId id="1089"/>
            <p14:sldId id="957"/>
            <p14:sldId id="959"/>
            <p14:sldId id="1065"/>
            <p14:sldId id="958"/>
            <p14:sldId id="466"/>
            <p14:sldId id="338"/>
            <p14:sldId id="566"/>
            <p14:sldId id="565"/>
            <p14:sldId id="345"/>
            <p14:sldId id="1098"/>
            <p14:sldId id="1100"/>
            <p14:sldId id="960"/>
            <p14:sldId id="883"/>
            <p14:sldId id="934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FF"/>
    <a:srgbClr val="02BAEF"/>
    <a:srgbClr val="C4CEC8"/>
    <a:srgbClr val="0066CC"/>
    <a:srgbClr val="FF6600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1" autoAdjust="0"/>
    <p:restoredTop sz="94809" autoAdjust="0"/>
  </p:normalViewPr>
  <p:slideViewPr>
    <p:cSldViewPr>
      <p:cViewPr>
        <p:scale>
          <a:sx n="70" d="100"/>
          <a:sy n="70" d="100"/>
        </p:scale>
        <p:origin x="-786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55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2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E30FC-ADE1-CC45-A47D-F6156F4E6647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2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D51B3-2633-E84C-B3DB-0497B4EAF19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/>
                <a:cs typeface="Helvetica Neue"/>
                <a:sym typeface="Helvetica Neue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/>
              <a:cs typeface="Helvetica Neue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4231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17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E30FC-ADE1-CC45-A47D-F6156F4E66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 Обычный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 Обычный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2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6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E30FC-ADE1-CC45-A47D-F6156F4E66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 Обычный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 Обычный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9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E30FC-ADE1-CC45-A47D-F6156F4E66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 Обычный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 Обычный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0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/>
                <a:cs typeface="Helvetica Neue"/>
                <a:sym typeface="Helvetica Neue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/>
              <a:cs typeface="Helvetica Neue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47220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3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1C8F9-7FD7-B348-B916-E0F137DA7A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91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545BF-1E48-9642-B564-E90CD8B9B0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32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812726" y="1151929"/>
            <a:ext cx="5518548" cy="232172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3536156"/>
            <a:ext cx="5518548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950"/>
            </a:lvl1pPr>
            <a:lvl2pPr marL="0" indent="0" algn="ctr">
              <a:spcBef>
                <a:spcPts val="0"/>
              </a:spcBef>
              <a:buClrTx/>
              <a:buSzTx/>
              <a:buNone/>
              <a:defRPr sz="1950"/>
            </a:lvl2pPr>
            <a:lvl3pPr marL="0" indent="0" algn="ctr">
              <a:spcBef>
                <a:spcPts val="0"/>
              </a:spcBef>
              <a:buClrTx/>
              <a:buSzTx/>
              <a:buNone/>
              <a:defRPr sz="1950"/>
            </a:lvl3pPr>
            <a:lvl4pPr marL="0" indent="0" algn="ctr">
              <a:spcBef>
                <a:spcPts val="0"/>
              </a:spcBef>
              <a:buClrTx/>
              <a:buSzTx/>
              <a:buNone/>
              <a:defRPr sz="1950"/>
            </a:lvl4pPr>
            <a:lvl5pPr marL="0" indent="0" algn="ctr">
              <a:spcBef>
                <a:spcPts val="0"/>
              </a:spcBef>
              <a:buClrTx/>
              <a:buSzTx/>
              <a:buNone/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0501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685853" y="449241"/>
            <a:ext cx="2812853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45295" y="446484"/>
            <a:ext cx="2812852" cy="280392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5" y="3321843"/>
            <a:ext cx="2812852" cy="289322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950"/>
            </a:lvl1pPr>
            <a:lvl2pPr marL="0" indent="0" algn="ctr">
              <a:spcBef>
                <a:spcPts val="0"/>
              </a:spcBef>
              <a:buClrTx/>
              <a:buSzTx/>
              <a:buNone/>
              <a:defRPr sz="1950"/>
            </a:lvl2pPr>
            <a:lvl3pPr marL="0" indent="0" algn="ctr">
              <a:spcBef>
                <a:spcPts val="0"/>
              </a:spcBef>
              <a:buClrTx/>
              <a:buSzTx/>
              <a:buNone/>
              <a:defRPr sz="1950"/>
            </a:lvl3pPr>
            <a:lvl4pPr marL="0" indent="0" algn="ctr">
              <a:spcBef>
                <a:spcPts val="0"/>
              </a:spcBef>
              <a:buClrTx/>
              <a:buSzTx/>
              <a:buNone/>
              <a:defRPr sz="1950"/>
            </a:lvl4pPr>
            <a:lvl5pPr marL="0" indent="0" algn="ctr">
              <a:spcBef>
                <a:spcPts val="0"/>
              </a:spcBef>
              <a:buClrTx/>
              <a:buSzTx/>
              <a:buNone/>
              <a:defRPr sz="19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2644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48242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5" y="892968"/>
            <a:ext cx="5853410" cy="5072064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4108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692550" y="3491507"/>
            <a:ext cx="2812853" cy="27414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692550" y="446483"/>
            <a:ext cx="2812853" cy="27414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645295" y="446484"/>
            <a:ext cx="2812852" cy="57864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7457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4473773"/>
            <a:ext cx="5518548" cy="32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200" i="1"/>
            </a:lvl1pPr>
            <a:lvl2pPr marL="333375" indent="-166687" algn="ctr">
              <a:spcBef>
                <a:spcPts val="0"/>
              </a:spcBef>
              <a:buClrTx/>
              <a:defRPr sz="1200" i="1"/>
            </a:lvl2pPr>
            <a:lvl3pPr marL="500062" indent="-166687" algn="ctr">
              <a:spcBef>
                <a:spcPts val="0"/>
              </a:spcBef>
              <a:buClrTx/>
              <a:defRPr sz="1200" i="1"/>
            </a:lvl3pPr>
            <a:lvl4pPr marL="666750" indent="-166687" algn="ctr">
              <a:spcBef>
                <a:spcPts val="0"/>
              </a:spcBef>
              <a:buClrTx/>
              <a:defRPr sz="1200" i="1"/>
            </a:lvl4pPr>
            <a:lvl5pPr marL="833437" indent="-166687" algn="ctr">
              <a:spcBef>
                <a:spcPts val="0"/>
              </a:spcBef>
              <a:buClrTx/>
              <a:defRPr sz="1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812726" y="3027957"/>
            <a:ext cx="5518548" cy="4318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4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5766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69791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9036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86057" y="6536531"/>
            <a:ext cx="258081" cy="271225"/>
          </a:xfrm>
        </p:spPr>
        <p:txBody>
          <a:bodyPr/>
          <a:lstStyle/>
          <a:p>
            <a:fld id="{56F7DD56-5734-4F43-BDBF-AC4B20603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08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30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61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647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6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377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010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078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038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2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77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27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9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16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96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9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44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66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26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6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97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66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05/12/2018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140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471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51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11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417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380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013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l’icône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366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376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111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755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581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669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7359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60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06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689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407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199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510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4439-3E61-8D44-862F-821B85CC49B7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FC2A0-46D0-654A-8D92-A9EC7BDA7E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277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64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94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60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16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2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12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98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63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027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0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5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295" y="178593"/>
            <a:ext cx="585341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103813" y="1981200"/>
            <a:ext cx="3581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788" y="6536531"/>
            <a:ext cx="258081" cy="27122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82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12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29195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395883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562570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729257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895945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1062632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229320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1396008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1562695" marR="0" indent="-229195" algn="l" defTabSz="308074" rtl="0" latinLnBrk="0">
        <a:lnSpc>
          <a:spcPct val="100000"/>
        </a:lnSpc>
        <a:spcBef>
          <a:spcPts val="221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165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73FB6-9099-5546-8922-C9C0E6B0838F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7371D-8689-E648-BB1A-276AE65B125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740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EDA3-017E-6449-AD8D-715D724FA525}" type="datetimeFigureOut">
              <a:rPr lang="ru-RU" smtClean="0"/>
              <a:pPr/>
              <a:t>05.12.2018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2A18-01D3-DB4D-AB1C-C06D6E609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1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E4DD4-CFD4-134B-965E-A046EB40791D}" type="datetimeFigureOut">
              <a:rPr lang="fr-FR" smtClean="0"/>
              <a:t>05/12/2018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3630-0DD6-0840-AAB9-8C6D7D32D9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414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fld id="{74EF4439-3E61-8D44-862F-821B85CC49B7}" type="datetimeFigureOut">
              <a:rPr lang="fr-FR" smtClean="0"/>
              <a:pPr/>
              <a:t>05/12/2018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fld id="{D20FC2A0-46D0-654A-8D92-A9EC7BDA7E9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41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A7520-DEEC-984F-A958-83AC0F28816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DD56-5734-4F43-BDBF-AC4B206034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1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medium.com/hijiffy/10-graphs-that-show-the-immense-power-of-messaging-apps-4a41385b24d6" TargetMode="External"/><Relationship Id="rId5" Type="http://schemas.openxmlformats.org/officeDocument/2006/relationships/hyperlink" Target="https://www.campaignlive.com/article/facebook-study-53-consumers-likely-shop-business-message/1404632" TargetMode="Externa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tiff"/><Relationship Id="rId11" Type="http://schemas.microsoft.com/office/2007/relationships/hdphoto" Target="../media/hdphoto1.wdp"/><Relationship Id="rId5" Type="http://schemas.openxmlformats.org/officeDocument/2006/relationships/image" Target="../media/image21.tiff"/><Relationship Id="rId10" Type="http://schemas.openxmlformats.org/officeDocument/2006/relationships/image" Target="../media/image26.png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014BFB-C87B-DA45-8FB8-5256D3809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5" r="56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A884AC-6002-474C-89DC-0A1F10E2EC02}"/>
              </a:ext>
            </a:extLst>
          </p:cNvPr>
          <p:cNvSpPr/>
          <p:nvPr/>
        </p:nvSpPr>
        <p:spPr>
          <a:xfrm>
            <a:off x="0" y="0"/>
            <a:ext cx="9144000" cy="6858055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algn="ctr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2C75C92D-0090-794F-B1AD-96BDFAE8A575}"/>
              </a:ext>
            </a:extLst>
          </p:cNvPr>
          <p:cNvSpPr txBox="1">
            <a:spLocks/>
          </p:cNvSpPr>
          <p:nvPr/>
        </p:nvSpPr>
        <p:spPr>
          <a:xfrm>
            <a:off x="539552" y="5752461"/>
            <a:ext cx="3056880" cy="433987"/>
          </a:xfrm>
          <a:prstGeom prst="rect">
            <a:avLst/>
          </a:prstGeom>
        </p:spPr>
        <p:txBody>
          <a:bodyPr vert="horz" lIns="25718" tIns="12859" rIns="25718" bIns="1285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5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Щибук Татьяна</a:t>
            </a:r>
            <a:br>
              <a:rPr lang="ru-RU" sz="135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</a:br>
            <a:r>
              <a:rPr lang="ru-RU" sz="135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Руководитель проектов Битрикс24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135" name="Заголовок презентации"/>
          <p:cNvSpPr txBox="1">
            <a:spLocks noGrp="1"/>
          </p:cNvSpPr>
          <p:nvPr>
            <p:ph type="ctrTitle"/>
          </p:nvPr>
        </p:nvSpPr>
        <p:spPr>
          <a:xfrm>
            <a:off x="452254" y="2462828"/>
            <a:ext cx="8352928" cy="174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8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l">
              <a:lnSpc>
                <a:spcPts val="6000"/>
              </a:lnSpc>
            </a:pPr>
            <a:r>
              <a:rPr lang="ru-RU" sz="6000" dirty="0"/>
              <a:t>Как наладить общение с клиентом</a:t>
            </a:r>
          </a:p>
        </p:txBody>
      </p:sp>
      <p:pic>
        <p:nvPicPr>
          <p:cNvPr id="15" name="Picture 2" descr="C:\Users\filippov\Desktop\Untitled-2.png">
            <a:extLst>
              <a:ext uri="{FF2B5EF4-FFF2-40B4-BE49-F238E27FC236}">
                <a16:creationId xmlns="" xmlns:a16="http://schemas.microsoft.com/office/drawing/2014/main" id="{5ABF4A12-CFA6-134E-9767-2795DA7E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410" y="5976835"/>
            <a:ext cx="1078887" cy="2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AF6296-A362-BA42-9517-821841A3BA8C}"/>
              </a:ext>
            </a:extLst>
          </p:cNvPr>
          <p:cNvSpPr/>
          <p:nvPr/>
        </p:nvSpPr>
        <p:spPr>
          <a:xfrm>
            <a:off x="539552" y="4322926"/>
            <a:ext cx="5688632" cy="433987"/>
          </a:xfrm>
          <a:prstGeom prst="rect">
            <a:avLst/>
          </a:prstGeom>
          <a:solidFill>
            <a:srgbClr val="00B0F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algn="ctr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32D8BE6B-1D60-5C41-8FA4-51F173D5B63B}"/>
              </a:ext>
            </a:extLst>
          </p:cNvPr>
          <p:cNvSpPr txBox="1">
            <a:spLocks/>
          </p:cNvSpPr>
          <p:nvPr/>
        </p:nvSpPr>
        <p:spPr>
          <a:xfrm>
            <a:off x="611560" y="4322926"/>
            <a:ext cx="5778089" cy="433987"/>
          </a:xfrm>
          <a:prstGeom prst="rect">
            <a:avLst/>
          </a:prstGeom>
        </p:spPr>
        <p:txBody>
          <a:bodyPr vert="horz" lIns="25718" tIns="12859" rIns="25718" bIns="1285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и поймать все заявки в одну сеть</a:t>
            </a:r>
          </a:p>
        </p:txBody>
      </p:sp>
    </p:spTree>
    <p:extLst>
      <p:ext uri="{BB962C8B-B14F-4D97-AF65-F5344CB8AC3E}">
        <p14:creationId xmlns:p14="http://schemas.microsoft.com/office/powerpoint/2010/main" val="3025223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150CC98-7392-034A-821C-1EAF70750DC1}"/>
              </a:ext>
            </a:extLst>
          </p:cNvPr>
          <p:cNvSpPr txBox="1"/>
          <p:nvPr/>
        </p:nvSpPr>
        <p:spPr>
          <a:xfrm>
            <a:off x="3307196" y="4029170"/>
            <a:ext cx="26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3600" spc="-4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Телефония</a:t>
            </a:r>
            <a:endParaRPr lang="fr-FR" sz="3600" spc="-45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8782AB9-DF8C-3349-B1A5-EAB59A51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19" y="1405025"/>
            <a:ext cx="1522571" cy="15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7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50">
            <a:extLst>
              <a:ext uri="{FF2B5EF4-FFF2-40B4-BE49-F238E27FC236}">
                <a16:creationId xmlns="" xmlns:a16="http://schemas.microsoft.com/office/drawing/2014/main" id="{D7725519-9392-5A4B-8112-B9F23B60B5C1}"/>
              </a:ext>
            </a:extLst>
          </p:cNvPr>
          <p:cNvSpPr/>
          <p:nvPr/>
        </p:nvSpPr>
        <p:spPr>
          <a:xfrm rot="16200000">
            <a:off x="1071764" y="2145321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33" name="Shape 641">
            <a:extLst>
              <a:ext uri="{FF2B5EF4-FFF2-40B4-BE49-F238E27FC236}">
                <a16:creationId xmlns="" xmlns:a16="http://schemas.microsoft.com/office/drawing/2014/main" id="{B9DC362C-E6E7-6341-A8E2-A1D1F4A0DD17}"/>
              </a:ext>
            </a:extLst>
          </p:cNvPr>
          <p:cNvSpPr/>
          <p:nvPr/>
        </p:nvSpPr>
        <p:spPr>
          <a:xfrm>
            <a:off x="778736" y="3119664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Аренда номера телефона</a:t>
            </a:r>
            <a:endParaRPr sz="1400" spc="-15" dirty="0"/>
          </a:p>
        </p:txBody>
      </p:sp>
      <p:pic>
        <p:nvPicPr>
          <p:cNvPr id="60" name="Image 159">
            <a:extLst>
              <a:ext uri="{FF2B5EF4-FFF2-40B4-BE49-F238E27FC236}">
                <a16:creationId xmlns="" xmlns:a16="http://schemas.microsoft.com/office/drawing/2014/main" id="{D3033BDA-1AEF-5E46-971F-CFD9F7A78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674" y="2356824"/>
            <a:ext cx="368573" cy="368573"/>
          </a:xfrm>
          <a:prstGeom prst="rect">
            <a:avLst/>
          </a:prstGeom>
        </p:spPr>
      </p:pic>
      <p:sp>
        <p:nvSpPr>
          <p:cNvPr id="62" name="Овал 50">
            <a:extLst>
              <a:ext uri="{FF2B5EF4-FFF2-40B4-BE49-F238E27FC236}">
                <a16:creationId xmlns="" xmlns:a16="http://schemas.microsoft.com/office/drawing/2014/main" id="{D7758EB1-667E-1C4E-AD10-B8F0244C1673}"/>
              </a:ext>
            </a:extLst>
          </p:cNvPr>
          <p:cNvSpPr/>
          <p:nvPr/>
        </p:nvSpPr>
        <p:spPr>
          <a:xfrm rot="16200000">
            <a:off x="2626857" y="2145321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3" name="Овал 50">
            <a:extLst>
              <a:ext uri="{FF2B5EF4-FFF2-40B4-BE49-F238E27FC236}">
                <a16:creationId xmlns="" xmlns:a16="http://schemas.microsoft.com/office/drawing/2014/main" id="{52D32CEB-FEBD-9643-9EAB-069C64AAFB58}"/>
              </a:ext>
            </a:extLst>
          </p:cNvPr>
          <p:cNvSpPr/>
          <p:nvPr/>
        </p:nvSpPr>
        <p:spPr>
          <a:xfrm rot="16200000">
            <a:off x="4182530" y="2145321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4" name="Овал 50">
            <a:extLst>
              <a:ext uri="{FF2B5EF4-FFF2-40B4-BE49-F238E27FC236}">
                <a16:creationId xmlns="" xmlns:a16="http://schemas.microsoft.com/office/drawing/2014/main" id="{C721B5D0-3F50-4944-9DEB-3327D32E32AE}"/>
              </a:ext>
            </a:extLst>
          </p:cNvPr>
          <p:cNvSpPr/>
          <p:nvPr/>
        </p:nvSpPr>
        <p:spPr>
          <a:xfrm rot="16200000">
            <a:off x="5796136" y="2143013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5" name="Овал 50">
            <a:extLst>
              <a:ext uri="{FF2B5EF4-FFF2-40B4-BE49-F238E27FC236}">
                <a16:creationId xmlns="" xmlns:a16="http://schemas.microsoft.com/office/drawing/2014/main" id="{68AE4409-2951-8C40-84EF-97C43B3A0D51}"/>
              </a:ext>
            </a:extLst>
          </p:cNvPr>
          <p:cNvSpPr/>
          <p:nvPr/>
        </p:nvSpPr>
        <p:spPr>
          <a:xfrm rot="16200000">
            <a:off x="7409742" y="2159490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pic>
        <p:nvPicPr>
          <p:cNvPr id="71" name="Image 153">
            <a:extLst>
              <a:ext uri="{FF2B5EF4-FFF2-40B4-BE49-F238E27FC236}">
                <a16:creationId xmlns="" xmlns:a16="http://schemas.microsoft.com/office/drawing/2014/main" id="{77AD44A2-1D10-2049-A421-5240DFB53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496" y="2369376"/>
            <a:ext cx="370769" cy="370769"/>
          </a:xfrm>
          <a:prstGeom prst="rect">
            <a:avLst/>
          </a:prstGeom>
        </p:spPr>
      </p:pic>
      <p:pic>
        <p:nvPicPr>
          <p:cNvPr id="72" name="Image 154">
            <a:extLst>
              <a:ext uri="{FF2B5EF4-FFF2-40B4-BE49-F238E27FC236}">
                <a16:creationId xmlns="" xmlns:a16="http://schemas.microsoft.com/office/drawing/2014/main" id="{863B6FCC-8B9C-2548-8D4A-AB78DD2AF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56" y="2367637"/>
            <a:ext cx="382679" cy="382679"/>
          </a:xfrm>
          <a:prstGeom prst="rect">
            <a:avLst/>
          </a:prstGeom>
        </p:spPr>
      </p:pic>
      <p:pic>
        <p:nvPicPr>
          <p:cNvPr id="75" name="Image 152">
            <a:extLst>
              <a:ext uri="{FF2B5EF4-FFF2-40B4-BE49-F238E27FC236}">
                <a16:creationId xmlns="" xmlns:a16="http://schemas.microsoft.com/office/drawing/2014/main" id="{70A10AB4-4C68-234F-992D-959EB7DDC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81" y="2365357"/>
            <a:ext cx="384960" cy="384960"/>
          </a:xfrm>
          <a:prstGeom prst="rect">
            <a:avLst/>
          </a:prstGeom>
        </p:spPr>
      </p:pic>
      <p:pic>
        <p:nvPicPr>
          <p:cNvPr id="76" name="Image 160">
            <a:extLst>
              <a:ext uri="{FF2B5EF4-FFF2-40B4-BE49-F238E27FC236}">
                <a16:creationId xmlns="" xmlns:a16="http://schemas.microsoft.com/office/drawing/2014/main" id="{D1EB2CAB-4070-0F42-964C-2374B79D2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166" y="2340437"/>
            <a:ext cx="392354" cy="392354"/>
          </a:xfrm>
          <a:prstGeom prst="rect">
            <a:avLst/>
          </a:prstGeom>
        </p:spPr>
      </p:pic>
      <p:sp>
        <p:nvSpPr>
          <p:cNvPr id="77" name="Овал 50">
            <a:extLst>
              <a:ext uri="{FF2B5EF4-FFF2-40B4-BE49-F238E27FC236}">
                <a16:creationId xmlns="" xmlns:a16="http://schemas.microsoft.com/office/drawing/2014/main" id="{C7A452B4-CEFC-044A-88EF-DD27CFDD502A}"/>
              </a:ext>
            </a:extLst>
          </p:cNvPr>
          <p:cNvSpPr/>
          <p:nvPr/>
        </p:nvSpPr>
        <p:spPr>
          <a:xfrm rot="16200000">
            <a:off x="1071764" y="3791348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79" name="Овал 50">
            <a:extLst>
              <a:ext uri="{FF2B5EF4-FFF2-40B4-BE49-F238E27FC236}">
                <a16:creationId xmlns="" xmlns:a16="http://schemas.microsoft.com/office/drawing/2014/main" id="{573FBCE0-4A16-1841-AE22-5A934F892945}"/>
              </a:ext>
            </a:extLst>
          </p:cNvPr>
          <p:cNvSpPr/>
          <p:nvPr/>
        </p:nvSpPr>
        <p:spPr>
          <a:xfrm rot="16200000">
            <a:off x="2626857" y="3791348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80" name="Овал 50">
            <a:extLst>
              <a:ext uri="{FF2B5EF4-FFF2-40B4-BE49-F238E27FC236}">
                <a16:creationId xmlns="" xmlns:a16="http://schemas.microsoft.com/office/drawing/2014/main" id="{B4DBCF11-767E-2B43-B8B8-B6B444238EA3}"/>
              </a:ext>
            </a:extLst>
          </p:cNvPr>
          <p:cNvSpPr/>
          <p:nvPr/>
        </p:nvSpPr>
        <p:spPr>
          <a:xfrm rot="16200000">
            <a:off x="4182530" y="3791348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81" name="Овал 50">
            <a:extLst>
              <a:ext uri="{FF2B5EF4-FFF2-40B4-BE49-F238E27FC236}">
                <a16:creationId xmlns="" xmlns:a16="http://schemas.microsoft.com/office/drawing/2014/main" id="{166022FB-8EF4-EE4F-BBC3-CB282B1006A7}"/>
              </a:ext>
            </a:extLst>
          </p:cNvPr>
          <p:cNvSpPr/>
          <p:nvPr/>
        </p:nvSpPr>
        <p:spPr>
          <a:xfrm rot="16200000">
            <a:off x="5796136" y="3789040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82" name="Овал 50">
            <a:extLst>
              <a:ext uri="{FF2B5EF4-FFF2-40B4-BE49-F238E27FC236}">
                <a16:creationId xmlns="" xmlns:a16="http://schemas.microsoft.com/office/drawing/2014/main" id="{28F16C60-D9AF-F445-82FA-95D2816B9AAF}"/>
              </a:ext>
            </a:extLst>
          </p:cNvPr>
          <p:cNvSpPr/>
          <p:nvPr/>
        </p:nvSpPr>
        <p:spPr>
          <a:xfrm rot="16200000">
            <a:off x="7409742" y="3805517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pic>
        <p:nvPicPr>
          <p:cNvPr id="87" name="Image 151">
            <a:extLst>
              <a:ext uri="{FF2B5EF4-FFF2-40B4-BE49-F238E27FC236}">
                <a16:creationId xmlns="" xmlns:a16="http://schemas.microsoft.com/office/drawing/2014/main" id="{FC1256EB-4189-6344-B01B-451C72D46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53" y="3973603"/>
            <a:ext cx="398645" cy="398645"/>
          </a:xfrm>
          <a:prstGeom prst="rect">
            <a:avLst/>
          </a:prstGeom>
        </p:spPr>
      </p:pic>
      <p:pic>
        <p:nvPicPr>
          <p:cNvPr id="88" name="Image 148">
            <a:extLst>
              <a:ext uri="{FF2B5EF4-FFF2-40B4-BE49-F238E27FC236}">
                <a16:creationId xmlns="" xmlns:a16="http://schemas.microsoft.com/office/drawing/2014/main" id="{C18EB311-6E43-6343-A71A-1835618F4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906" y="4021013"/>
            <a:ext cx="408794" cy="408794"/>
          </a:xfrm>
          <a:prstGeom prst="rect">
            <a:avLst/>
          </a:prstGeom>
        </p:spPr>
      </p:pic>
      <p:pic>
        <p:nvPicPr>
          <p:cNvPr id="89" name="Image 149">
            <a:extLst>
              <a:ext uri="{FF2B5EF4-FFF2-40B4-BE49-F238E27FC236}">
                <a16:creationId xmlns="" xmlns:a16="http://schemas.microsoft.com/office/drawing/2014/main" id="{31B2FE61-1AED-DD44-8E65-F107923895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55" y="4014023"/>
            <a:ext cx="382679" cy="382679"/>
          </a:xfrm>
          <a:prstGeom prst="rect">
            <a:avLst/>
          </a:prstGeom>
        </p:spPr>
      </p:pic>
      <p:pic>
        <p:nvPicPr>
          <p:cNvPr id="90" name="Image 150">
            <a:extLst>
              <a:ext uri="{FF2B5EF4-FFF2-40B4-BE49-F238E27FC236}">
                <a16:creationId xmlns="" xmlns:a16="http://schemas.microsoft.com/office/drawing/2014/main" id="{51B4D6C4-F3E4-5440-AB87-F48CC0C7CE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634" y="3973603"/>
            <a:ext cx="437790" cy="437790"/>
          </a:xfrm>
          <a:prstGeom prst="rect">
            <a:avLst/>
          </a:prstGeom>
        </p:spPr>
      </p:pic>
      <p:pic>
        <p:nvPicPr>
          <p:cNvPr id="91" name="Image 158">
            <a:extLst>
              <a:ext uri="{FF2B5EF4-FFF2-40B4-BE49-F238E27FC236}">
                <a16:creationId xmlns="" xmlns:a16="http://schemas.microsoft.com/office/drawing/2014/main" id="{8436619B-5CBC-F848-A61C-0847805F73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476" y="4017848"/>
            <a:ext cx="376897" cy="376897"/>
          </a:xfrm>
          <a:prstGeom prst="rect">
            <a:avLst/>
          </a:prstGeom>
        </p:spPr>
      </p:pic>
      <p:sp>
        <p:nvSpPr>
          <p:cNvPr id="92" name="Shape 641">
            <a:extLst>
              <a:ext uri="{FF2B5EF4-FFF2-40B4-BE49-F238E27FC236}">
                <a16:creationId xmlns="" xmlns:a16="http://schemas.microsoft.com/office/drawing/2014/main" id="{5CAA9723-CA8D-0448-B038-CF601BC3A790}"/>
              </a:ext>
            </a:extLst>
          </p:cNvPr>
          <p:cNvSpPr/>
          <p:nvPr/>
        </p:nvSpPr>
        <p:spPr>
          <a:xfrm>
            <a:off x="2354590" y="3119663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Привязка номера</a:t>
            </a:r>
            <a:endParaRPr sz="1400" spc="-15" dirty="0"/>
          </a:p>
        </p:txBody>
      </p:sp>
      <p:sp>
        <p:nvSpPr>
          <p:cNvPr id="93" name="Shape 641">
            <a:extLst>
              <a:ext uri="{FF2B5EF4-FFF2-40B4-BE49-F238E27FC236}">
                <a16:creationId xmlns="" xmlns:a16="http://schemas.microsoft.com/office/drawing/2014/main" id="{B3174100-04ED-6845-A9BF-3CB750B396B8}"/>
              </a:ext>
            </a:extLst>
          </p:cNvPr>
          <p:cNvSpPr/>
          <p:nvPr/>
        </p:nvSpPr>
        <p:spPr>
          <a:xfrm>
            <a:off x="3894588" y="3123710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Своя</a:t>
            </a:r>
            <a:br>
              <a:rPr lang="ru-RU" sz="1400" spc="-15" dirty="0"/>
            </a:br>
            <a:r>
              <a:rPr lang="ru-RU" sz="1400" spc="-15" dirty="0"/>
              <a:t>АТС</a:t>
            </a:r>
            <a:endParaRPr sz="1400" spc="-15" dirty="0"/>
          </a:p>
        </p:txBody>
      </p:sp>
      <p:sp>
        <p:nvSpPr>
          <p:cNvPr id="94" name="Shape 641">
            <a:extLst>
              <a:ext uri="{FF2B5EF4-FFF2-40B4-BE49-F238E27FC236}">
                <a16:creationId xmlns="" xmlns:a16="http://schemas.microsoft.com/office/drawing/2014/main" id="{4E9D3699-B670-3345-8AE6-4EC3850DCB49}"/>
              </a:ext>
            </a:extLst>
          </p:cNvPr>
          <p:cNvSpPr/>
          <p:nvPr/>
        </p:nvSpPr>
        <p:spPr>
          <a:xfrm>
            <a:off x="5470442" y="3123709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Запись разговоров</a:t>
            </a:r>
            <a:endParaRPr sz="1400" spc="-15" dirty="0"/>
          </a:p>
        </p:txBody>
      </p:sp>
      <p:sp>
        <p:nvSpPr>
          <p:cNvPr id="95" name="Shape 641">
            <a:extLst>
              <a:ext uri="{FF2B5EF4-FFF2-40B4-BE49-F238E27FC236}">
                <a16:creationId xmlns="" xmlns:a16="http://schemas.microsoft.com/office/drawing/2014/main" id="{F8DABB6B-6EC0-8D42-A21F-175A87E30C64}"/>
              </a:ext>
            </a:extLst>
          </p:cNvPr>
          <p:cNvSpPr/>
          <p:nvPr/>
        </p:nvSpPr>
        <p:spPr>
          <a:xfrm>
            <a:off x="7122404" y="3122867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Голосовое меню </a:t>
            </a:r>
            <a:r>
              <a:rPr lang="en-US" sz="1400" spc="-15" dirty="0"/>
              <a:t>IVR</a:t>
            </a:r>
            <a:endParaRPr sz="1400" spc="-15" dirty="0"/>
          </a:p>
        </p:txBody>
      </p:sp>
      <p:sp>
        <p:nvSpPr>
          <p:cNvPr id="96" name="Shape 641">
            <a:extLst>
              <a:ext uri="{FF2B5EF4-FFF2-40B4-BE49-F238E27FC236}">
                <a16:creationId xmlns="" xmlns:a16="http://schemas.microsoft.com/office/drawing/2014/main" id="{61BFAC9E-DF6A-CB44-BABB-2EF35D803961}"/>
              </a:ext>
            </a:extLst>
          </p:cNvPr>
          <p:cNvSpPr/>
          <p:nvPr/>
        </p:nvSpPr>
        <p:spPr>
          <a:xfrm>
            <a:off x="670458" y="4819590"/>
            <a:ext cx="1575854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Перенаправление вызова</a:t>
            </a:r>
            <a:endParaRPr sz="1400" spc="-15" dirty="0"/>
          </a:p>
        </p:txBody>
      </p:sp>
      <p:sp>
        <p:nvSpPr>
          <p:cNvPr id="97" name="Shape 641">
            <a:extLst>
              <a:ext uri="{FF2B5EF4-FFF2-40B4-BE49-F238E27FC236}">
                <a16:creationId xmlns="" xmlns:a16="http://schemas.microsoft.com/office/drawing/2014/main" id="{0F709515-7D67-394E-980B-F80C6900281E}"/>
              </a:ext>
            </a:extLst>
          </p:cNvPr>
          <p:cNvSpPr/>
          <p:nvPr/>
        </p:nvSpPr>
        <p:spPr>
          <a:xfrm>
            <a:off x="2354590" y="4902945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 err="1"/>
              <a:t>Обзвон</a:t>
            </a:r>
            <a:endParaRPr sz="1400" spc="-15" dirty="0"/>
          </a:p>
        </p:txBody>
      </p:sp>
      <p:sp>
        <p:nvSpPr>
          <p:cNvPr id="98" name="Shape 641">
            <a:extLst>
              <a:ext uri="{FF2B5EF4-FFF2-40B4-BE49-F238E27FC236}">
                <a16:creationId xmlns="" xmlns:a16="http://schemas.microsoft.com/office/drawing/2014/main" id="{5AC83903-A1B8-1A4A-A9B6-F26533695785}"/>
              </a:ext>
            </a:extLst>
          </p:cNvPr>
          <p:cNvSpPr/>
          <p:nvPr/>
        </p:nvSpPr>
        <p:spPr>
          <a:xfrm>
            <a:off x="3894588" y="4823636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Интеграция с </a:t>
            </a:r>
            <a:r>
              <a:rPr lang="en-US" sz="1400" spc="-15" dirty="0"/>
              <a:t>CRM</a:t>
            </a:r>
            <a:endParaRPr sz="1400" spc="-15" dirty="0"/>
          </a:p>
        </p:txBody>
      </p:sp>
      <p:sp>
        <p:nvSpPr>
          <p:cNvPr id="99" name="Shape 641">
            <a:extLst>
              <a:ext uri="{FF2B5EF4-FFF2-40B4-BE49-F238E27FC236}">
                <a16:creationId xmlns="" xmlns:a16="http://schemas.microsoft.com/office/drawing/2014/main" id="{A64DDEC4-AE49-D049-8B26-CE4EAAA675A8}"/>
              </a:ext>
            </a:extLst>
          </p:cNvPr>
          <p:cNvSpPr/>
          <p:nvPr/>
        </p:nvSpPr>
        <p:spPr>
          <a:xfrm>
            <a:off x="5470442" y="4823635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Подключение аппарата</a:t>
            </a:r>
            <a:endParaRPr sz="1400" spc="-15" dirty="0"/>
          </a:p>
        </p:txBody>
      </p:sp>
      <p:sp>
        <p:nvSpPr>
          <p:cNvPr id="100" name="Shape 641">
            <a:extLst>
              <a:ext uri="{FF2B5EF4-FFF2-40B4-BE49-F238E27FC236}">
                <a16:creationId xmlns="" xmlns:a16="http://schemas.microsoft.com/office/drawing/2014/main" id="{2ABAC7EA-7D40-DF44-B1FF-10CA5A8F1E68}"/>
              </a:ext>
            </a:extLst>
          </p:cNvPr>
          <p:cNvSpPr/>
          <p:nvPr/>
        </p:nvSpPr>
        <p:spPr>
          <a:xfrm>
            <a:off x="7122404" y="4906149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REST API</a:t>
            </a:r>
            <a:endParaRPr sz="1400" spc="-15" dirty="0"/>
          </a:p>
        </p:txBody>
      </p:sp>
    </p:spTree>
    <p:extLst>
      <p:ext uri="{BB962C8B-B14F-4D97-AF65-F5344CB8AC3E}">
        <p14:creationId xmlns:p14="http://schemas.microsoft.com/office/powerpoint/2010/main" val="12972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12166" y="212580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-150" dirty="0">
                <a:latin typeface="Trebuchet MS" charset="0"/>
                <a:ea typeface="Trebuchet MS" charset="0"/>
                <a:cs typeface="Trebuchet MS" charset="0"/>
              </a:rPr>
              <a:t>Телефония</a:t>
            </a:r>
            <a:endParaRPr lang="fr-FR" sz="4800" spc="-15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="" xmlns:a16="http://schemas.microsoft.com/office/drawing/2014/main" id="{3F650A56-C744-E94E-9375-5E461B07F4F3}"/>
              </a:ext>
            </a:extLst>
          </p:cNvPr>
          <p:cNvSpPr txBox="1"/>
          <p:nvPr/>
        </p:nvSpPr>
        <p:spPr>
          <a:xfrm>
            <a:off x="363622" y="1043577"/>
            <a:ext cx="2768763" cy="284693"/>
          </a:xfrm>
          <a:prstGeom prst="rect">
            <a:avLst/>
          </a:prstGeom>
          <a:solidFill>
            <a:srgbClr val="21BCF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ts val="1500"/>
              </a:lnSpc>
            </a:pPr>
            <a:r>
              <a:rPr lang="ru-RU" sz="1500" dirty="0">
                <a:latin typeface="Trebuchet MS Обычный" charset="0"/>
              </a:rPr>
              <a:t>аренда номера или своя АТС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F26A02F4-9A64-A649-A2B2-05D1FD234560}"/>
              </a:ext>
            </a:extLst>
          </p:cNvPr>
          <p:cNvGrpSpPr/>
          <p:nvPr/>
        </p:nvGrpSpPr>
        <p:grpSpPr>
          <a:xfrm>
            <a:off x="239921" y="2838697"/>
            <a:ext cx="3016168" cy="3016168"/>
            <a:chOff x="7297674" y="2966056"/>
            <a:chExt cx="3519915" cy="3519915"/>
          </a:xfrm>
        </p:grpSpPr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694655FA-7828-0C44-AEC6-4E046632F589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56293B06-6EA9-0248-B50A-69EC9B06AEE1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86495F-B535-1D43-B289-E8A8642A524A}"/>
              </a:ext>
            </a:extLst>
          </p:cNvPr>
          <p:cNvSpPr/>
          <p:nvPr/>
        </p:nvSpPr>
        <p:spPr>
          <a:xfrm>
            <a:off x="6084168" y="2356845"/>
            <a:ext cx="2954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/>
              <a:t>Подключите</a:t>
            </a:r>
            <a:r>
              <a:rPr lang="fr-FR" sz="1600" dirty="0"/>
              <a:t> </a:t>
            </a:r>
            <a:r>
              <a:rPr lang="fr-FR" sz="1600" dirty="0" err="1"/>
              <a:t>телефон</a:t>
            </a:r>
            <a:r>
              <a:rPr lang="fr-FR" sz="1600" dirty="0"/>
              <a:t> </a:t>
            </a:r>
            <a:r>
              <a:rPr lang="fr-FR" sz="1600" dirty="0" err="1"/>
              <a:t>к</a:t>
            </a:r>
            <a:r>
              <a:rPr lang="fr-FR" sz="1600" dirty="0"/>
              <a:t> Битрикс24: </a:t>
            </a:r>
            <a:r>
              <a:rPr lang="fr-FR" sz="1600" dirty="0" err="1"/>
              <a:t>арендовать</a:t>
            </a:r>
            <a:r>
              <a:rPr lang="fr-FR" sz="1600" dirty="0"/>
              <a:t> </a:t>
            </a:r>
            <a:r>
              <a:rPr lang="fr-FR" sz="1600" dirty="0" err="1"/>
              <a:t>телефонный</a:t>
            </a:r>
            <a:r>
              <a:rPr lang="fr-FR" sz="1600" dirty="0"/>
              <a:t> </a:t>
            </a:r>
            <a:r>
              <a:rPr lang="fr-FR" sz="1600" dirty="0" err="1"/>
              <a:t>номер</a:t>
            </a:r>
            <a:r>
              <a:rPr lang="fr-FR" sz="1600" dirty="0"/>
              <a:t>, </a:t>
            </a:r>
            <a:r>
              <a:rPr lang="fr-FR" sz="1600" dirty="0" err="1"/>
              <a:t>подключить</a:t>
            </a:r>
            <a:r>
              <a:rPr lang="fr-FR" sz="1600" dirty="0"/>
              <a:t> </a:t>
            </a:r>
            <a:r>
              <a:rPr lang="fr-FR" sz="1600" dirty="0" err="1"/>
              <a:t>свой</a:t>
            </a:r>
            <a:r>
              <a:rPr lang="fr-FR" sz="1600" dirty="0"/>
              <a:t> </a:t>
            </a:r>
            <a:r>
              <a:rPr lang="fr-FR" sz="1600" dirty="0" err="1"/>
              <a:t>телефон</a:t>
            </a:r>
            <a:r>
              <a:rPr lang="fr-FR" sz="1600" dirty="0"/>
              <a:t> </a:t>
            </a:r>
            <a:r>
              <a:rPr lang="fr-FR" sz="1600" dirty="0" err="1"/>
              <a:t>или</a:t>
            </a:r>
            <a:r>
              <a:rPr lang="fr-FR" sz="1600" dirty="0"/>
              <a:t> </a:t>
            </a:r>
            <a:r>
              <a:rPr lang="fr-FR" sz="1600" dirty="0" err="1"/>
              <a:t>даже</a:t>
            </a:r>
            <a:r>
              <a:rPr lang="fr-FR" sz="1600" dirty="0"/>
              <a:t> </a:t>
            </a:r>
            <a:r>
              <a:rPr lang="fr-FR" sz="1600" dirty="0" err="1"/>
              <a:t>собственную</a:t>
            </a:r>
            <a:r>
              <a:rPr lang="fr-FR" sz="1600" dirty="0"/>
              <a:t> АТС.</a:t>
            </a:r>
          </a:p>
          <a:p>
            <a:endParaRPr lang="fr-FR" sz="1600" dirty="0"/>
          </a:p>
          <a:p>
            <a:r>
              <a:rPr lang="fr-FR" sz="1600" dirty="0" err="1"/>
              <a:t>Настройте</a:t>
            </a:r>
            <a:r>
              <a:rPr lang="fr-FR" sz="1600" dirty="0"/>
              <a:t> </a:t>
            </a:r>
            <a:r>
              <a:rPr lang="fr-FR" sz="1600" dirty="0" err="1"/>
              <a:t>свой</a:t>
            </a:r>
            <a:r>
              <a:rPr lang="fr-FR" sz="1600" dirty="0"/>
              <a:t> </a:t>
            </a:r>
            <a:r>
              <a:rPr lang="fr-FR" sz="1600" dirty="0" err="1"/>
              <a:t>сценарий</a:t>
            </a:r>
            <a:r>
              <a:rPr lang="fr-FR" sz="1600" dirty="0"/>
              <a:t> </a:t>
            </a:r>
            <a:r>
              <a:rPr lang="fr-FR" sz="1600" dirty="0" err="1"/>
              <a:t>развития</a:t>
            </a:r>
            <a:r>
              <a:rPr lang="fr-FR" sz="1600" dirty="0"/>
              <a:t> </a:t>
            </a:r>
            <a:r>
              <a:rPr lang="fr-FR" sz="1600" dirty="0" err="1"/>
              <a:t>событий</a:t>
            </a:r>
            <a:r>
              <a:rPr lang="fr-FR" sz="1600" dirty="0"/>
              <a:t> </a:t>
            </a:r>
            <a:r>
              <a:rPr lang="fr-FR" sz="1600" dirty="0" err="1"/>
              <a:t>при</a:t>
            </a:r>
            <a:r>
              <a:rPr lang="fr-FR" sz="1600" dirty="0"/>
              <a:t> </a:t>
            </a:r>
            <a:r>
              <a:rPr lang="fr-FR" sz="1600" dirty="0" err="1"/>
              <a:t>обращении</a:t>
            </a:r>
            <a:r>
              <a:rPr lang="fr-FR" sz="1600" dirty="0"/>
              <a:t> </a:t>
            </a:r>
            <a:r>
              <a:rPr lang="fr-FR" sz="1600" dirty="0" err="1"/>
              <a:t>клиента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 err="1"/>
              <a:t>Всё</a:t>
            </a:r>
            <a:r>
              <a:rPr lang="fr-FR" sz="1600" dirty="0"/>
              <a:t> </a:t>
            </a:r>
            <a:r>
              <a:rPr lang="fr-FR" sz="1600" dirty="0" err="1"/>
              <a:t>сохранится</a:t>
            </a:r>
            <a:r>
              <a:rPr lang="fr-FR" sz="1600" dirty="0"/>
              <a:t> </a:t>
            </a:r>
            <a:r>
              <a:rPr lang="fr-FR" sz="1600" dirty="0" err="1"/>
              <a:t>в</a:t>
            </a:r>
            <a:r>
              <a:rPr lang="fr-FR" sz="1600" dirty="0"/>
              <a:t> CRM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E538BE3-E813-2343-AA1A-B94F24F1E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4681"/>
            <a:ext cx="5703022" cy="32713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3">
            <a:extLst>
              <a:ext uri="{FF2B5EF4-FFF2-40B4-BE49-F238E27FC236}">
                <a16:creationId xmlns="" xmlns:a16="http://schemas.microsoft.com/office/drawing/2014/main" id="{3A2FBF3D-0D1A-E844-8D4F-371031E93795}"/>
              </a:ext>
            </a:extLst>
          </p:cNvPr>
          <p:cNvGrpSpPr/>
          <p:nvPr/>
        </p:nvGrpSpPr>
        <p:grpSpPr>
          <a:xfrm>
            <a:off x="5652120" y="2996952"/>
            <a:ext cx="3016168" cy="3016168"/>
            <a:chOff x="7297674" y="2966056"/>
            <a:chExt cx="3519915" cy="3519915"/>
          </a:xfrm>
        </p:grpSpPr>
        <p:sp>
          <p:nvSpPr>
            <p:cNvPr id="13" name="Ellipse 4">
              <a:extLst>
                <a:ext uri="{FF2B5EF4-FFF2-40B4-BE49-F238E27FC236}">
                  <a16:creationId xmlns="" xmlns:a16="http://schemas.microsoft.com/office/drawing/2014/main" id="{AA0EA9B1-4DA5-414C-B109-6C3493734015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4" name="Ellipse 5">
              <a:extLst>
                <a:ext uri="{FF2B5EF4-FFF2-40B4-BE49-F238E27FC236}">
                  <a16:creationId xmlns="" xmlns:a16="http://schemas.microsoft.com/office/drawing/2014/main" id="{AEEC6053-CDA2-D640-A41D-EB49005402B5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12166" y="212580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-150" dirty="0">
                <a:latin typeface="Trebuchet MS" charset="0"/>
                <a:ea typeface="Trebuchet MS" charset="0"/>
                <a:cs typeface="Trebuchet MS" charset="0"/>
              </a:rPr>
              <a:t>Распределение звонков</a:t>
            </a:r>
            <a:endParaRPr lang="fr-FR" sz="4800" spc="-15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6964F4-E0F5-784C-87DA-267E11FE4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550"/>
          <a:stretch/>
        </p:blipFill>
        <p:spPr>
          <a:xfrm>
            <a:off x="3828787" y="1852758"/>
            <a:ext cx="5319435" cy="360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E0F0813-4539-9A4F-9193-494730BC2AAE}"/>
              </a:ext>
            </a:extLst>
          </p:cNvPr>
          <p:cNvSpPr/>
          <p:nvPr/>
        </p:nvSpPr>
        <p:spPr>
          <a:xfrm>
            <a:off x="212167" y="2206408"/>
            <a:ext cx="33517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Добавочный номер для сотрудников.</a:t>
            </a:r>
          </a:p>
          <a:p>
            <a:endParaRPr lang="ru-RU" sz="1400" dirty="0"/>
          </a:p>
          <a:p>
            <a:r>
              <a:rPr lang="ru-RU" sz="1400" dirty="0" err="1"/>
              <a:t>Перенеправление</a:t>
            </a:r>
            <a:r>
              <a:rPr lang="ru-RU" sz="1400" dirty="0"/>
              <a:t> звонка в очередь.</a:t>
            </a:r>
          </a:p>
          <a:p>
            <a:endParaRPr lang="ru-RU" sz="1400" dirty="0"/>
          </a:p>
          <a:p>
            <a:r>
              <a:rPr lang="ru-RU" sz="1400" dirty="0"/>
              <a:t>Перенаправление на смартфон сотрудника.</a:t>
            </a:r>
          </a:p>
          <a:p>
            <a:endParaRPr lang="ru-RU" sz="1400" dirty="0"/>
          </a:p>
          <a:p>
            <a:r>
              <a:rPr lang="ru-RU" sz="1400" dirty="0"/>
              <a:t>Отправить менеджеру голосовое сообщение.</a:t>
            </a:r>
          </a:p>
          <a:p>
            <a:endParaRPr lang="ru-RU" sz="1400" dirty="0"/>
          </a:p>
          <a:p>
            <a:r>
              <a:rPr lang="ru-RU" sz="1400" b="1" dirty="0"/>
              <a:t>Если номер найден в </a:t>
            </a:r>
            <a:r>
              <a:rPr lang="en-US" sz="1400" b="1" dirty="0"/>
              <a:t>CRM,</a:t>
            </a:r>
            <a:r>
              <a:rPr lang="ru-RU" sz="1400" b="1" dirty="0"/>
              <a:t> то звонок будет перенаправлен ответственному менеджеру.</a:t>
            </a:r>
          </a:p>
        </p:txBody>
      </p:sp>
    </p:spTree>
    <p:extLst>
      <p:ext uri="{BB962C8B-B14F-4D97-AF65-F5344CB8AC3E}">
        <p14:creationId xmlns:p14="http://schemas.microsoft.com/office/powerpoint/2010/main" val="12640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150CC98-7392-034A-821C-1EAF70750DC1}"/>
              </a:ext>
            </a:extLst>
          </p:cNvPr>
          <p:cNvSpPr txBox="1"/>
          <p:nvPr/>
        </p:nvSpPr>
        <p:spPr>
          <a:xfrm>
            <a:off x="3883819" y="4005064"/>
            <a:ext cx="26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3600" spc="-4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Почта</a:t>
            </a:r>
            <a:endParaRPr lang="fr-FR" sz="3600" spc="-45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8782AB9-DF8C-3349-B1A5-EAB59A51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19" y="1405025"/>
            <a:ext cx="1522571" cy="15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06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18BCA6D-B198-FB49-A66C-983EFAEF35F5}"/>
              </a:ext>
            </a:extLst>
          </p:cNvPr>
          <p:cNvSpPr/>
          <p:nvPr/>
        </p:nvSpPr>
        <p:spPr>
          <a:xfrm>
            <a:off x="431053" y="2161097"/>
            <a:ext cx="351308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Битрикс24.Почта – это полноценный </a:t>
            </a:r>
            <a:r>
              <a:rPr lang="ru-RU" sz="1400" dirty="0">
                <a:solidFill>
                  <a:srgbClr val="1EBCF4"/>
                </a:solidFill>
                <a:latin typeface="Trebuchet MS" panose="020B0603020202020204"/>
              </a:rPr>
              <a:t>веб-клиент</a:t>
            </a: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 для удобной работы </a:t>
            </a:r>
          </a:p>
          <a:p>
            <a:pPr defTabSz="685800"/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с почтой внутри Битрикс24:</a:t>
            </a:r>
          </a:p>
          <a:p>
            <a:pPr defTabSz="685800"/>
            <a:endParaRPr lang="ru-RU" sz="1400" dirty="0">
              <a:solidFill>
                <a:prstClr val="white"/>
              </a:solidFill>
              <a:latin typeface="Trebuchet MS" panose="020B0603020202020204"/>
            </a:endParaRP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Быстро ответить или переслать</a:t>
            </a: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Поставить задачу из письма</a:t>
            </a: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Связать с </a:t>
            </a:r>
            <a:r>
              <a:rPr lang="en-US" sz="1400" dirty="0">
                <a:solidFill>
                  <a:prstClr val="white"/>
                </a:solidFill>
                <a:latin typeface="Trebuchet MS" panose="020B0603020202020204"/>
              </a:rPr>
              <a:t>CRM</a:t>
            </a: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Обсудить в Живой ленте или в Чате</a:t>
            </a: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Создать событие в календаре</a:t>
            </a:r>
          </a:p>
          <a:p>
            <a:pPr marL="136922" defTabSz="685800"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Автоматически отслеживать всю переписку</a:t>
            </a:r>
          </a:p>
          <a:p>
            <a:pPr defTabSz="685800"/>
            <a:endParaRPr lang="ru-RU" sz="14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ECC9109C-CD8B-FF46-9A6A-14FD68FA8F5A}"/>
              </a:ext>
            </a:extLst>
          </p:cNvPr>
          <p:cNvGrpSpPr/>
          <p:nvPr/>
        </p:nvGrpSpPr>
        <p:grpSpPr>
          <a:xfrm>
            <a:off x="646194" y="332656"/>
            <a:ext cx="4949344" cy="784830"/>
            <a:chOff x="1829363" y="318342"/>
            <a:chExt cx="6599125" cy="1046439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227498CD-441B-3740-BCE5-72C2F33C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363" y="539082"/>
              <a:ext cx="4155239" cy="75963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="" xmlns:a16="http://schemas.microsoft.com/office/drawing/2014/main" id="{CC22C683-45BE-9041-B549-A9DEEFF55998}"/>
                </a:ext>
              </a:extLst>
            </p:cNvPr>
            <p:cNvSpPr txBox="1"/>
            <p:nvPr/>
          </p:nvSpPr>
          <p:spPr>
            <a:xfrm>
              <a:off x="6012869" y="318342"/>
              <a:ext cx="2415619" cy="1046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ru-RU" sz="4500" b="1" dirty="0">
                  <a:solidFill>
                    <a:prstClr val="white"/>
                  </a:solidFill>
                  <a:latin typeface="Trebuchet MS" panose="020B0603020202020204"/>
                </a:rPr>
                <a:t>Почта</a:t>
              </a:r>
              <a:endParaRPr lang="fr-FR" sz="4500" b="1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CD94277-C9DF-8D4D-888B-D81613999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18" y="3494655"/>
            <a:ext cx="649500" cy="6495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D0A8FFDD-96BE-8442-9607-7AF1F61D3EF7}"/>
              </a:ext>
            </a:extLst>
          </p:cNvPr>
          <p:cNvGrpSpPr/>
          <p:nvPr/>
        </p:nvGrpSpPr>
        <p:grpSpPr>
          <a:xfrm>
            <a:off x="7276223" y="3322030"/>
            <a:ext cx="752000" cy="1100526"/>
            <a:chOff x="8926824" y="2341067"/>
            <a:chExt cx="1002667" cy="1467367"/>
          </a:xfrm>
        </p:grpSpPr>
        <p:sp>
          <p:nvSpPr>
            <p:cNvPr id="6" name="ZoneTexte 5">
              <a:extLst>
                <a:ext uri="{FF2B5EF4-FFF2-40B4-BE49-F238E27FC236}">
                  <a16:creationId xmlns="" xmlns:a16="http://schemas.microsoft.com/office/drawing/2014/main" id="{DE736548-110F-DA4C-8A11-D93E689882CD}"/>
                </a:ext>
              </a:extLst>
            </p:cNvPr>
            <p:cNvSpPr txBox="1"/>
            <p:nvPr/>
          </p:nvSpPr>
          <p:spPr>
            <a:xfrm>
              <a:off x="9018519" y="3439102"/>
              <a:ext cx="909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white"/>
                  </a:solidFill>
                  <a:latin typeface="Trebuchet MS" panose="020B0603020202020204"/>
                </a:rPr>
                <a:t>С</a:t>
              </a:r>
              <a:r>
                <a:rPr lang="en-US" sz="1200" dirty="0">
                  <a:solidFill>
                    <a:prstClr val="white"/>
                  </a:solidFill>
                  <a:latin typeface="Trebuchet MS" panose="020B0603020202020204"/>
                </a:rPr>
                <a:t>RM</a:t>
              </a:r>
              <a:endParaRPr lang="ru-RU" sz="120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="" xmlns:a16="http://schemas.microsoft.com/office/drawing/2014/main" id="{2251BADE-CE52-2A46-A1EE-DCD55241842D}"/>
                </a:ext>
              </a:extLst>
            </p:cNvPr>
            <p:cNvGrpSpPr/>
            <p:nvPr/>
          </p:nvGrpSpPr>
          <p:grpSpPr>
            <a:xfrm>
              <a:off x="8926824" y="2341067"/>
              <a:ext cx="1002667" cy="1002665"/>
              <a:chOff x="7341315" y="2653792"/>
              <a:chExt cx="1118806" cy="1118805"/>
            </a:xfrm>
          </p:grpSpPr>
          <p:sp>
            <p:nvSpPr>
              <p:cNvPr id="14" name="Ellipse 13">
                <a:extLst>
                  <a:ext uri="{FF2B5EF4-FFF2-40B4-BE49-F238E27FC236}">
                    <a16:creationId xmlns="" xmlns:a16="http://schemas.microsoft.com/office/drawing/2014/main" id="{D14BB25B-D928-1F4C-9991-326C601E6714}"/>
                  </a:ext>
                </a:extLst>
              </p:cNvPr>
              <p:cNvSpPr/>
              <p:nvPr/>
            </p:nvSpPr>
            <p:spPr>
              <a:xfrm>
                <a:off x="7341315" y="2653792"/>
                <a:ext cx="1118806" cy="1118805"/>
              </a:xfrm>
              <a:prstGeom prst="ellipse">
                <a:avLst/>
              </a:prstGeom>
              <a:solidFill>
                <a:srgbClr val="21BCF1"/>
              </a:solidFill>
              <a:ln w="22225">
                <a:gradFill flip="none" rotWithShape="1">
                  <a:gsLst>
                    <a:gs pos="0">
                      <a:srgbClr val="9DE259"/>
                    </a:gs>
                    <a:gs pos="100000">
                      <a:srgbClr val="7CD6FD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fr-FR" sz="1200">
                  <a:solidFill>
                    <a:prstClr val="white"/>
                  </a:solidFill>
                  <a:latin typeface="Trebuchet MS Normal" charset="0"/>
                </a:endParaRPr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="" xmlns:a16="http://schemas.microsoft.com/office/drawing/2014/main" id="{0A9E6B3B-7DEF-0A4E-B114-5F8F807B9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3074" y="2935551"/>
                <a:ext cx="555287" cy="555287"/>
              </a:xfrm>
              <a:prstGeom prst="rect">
                <a:avLst/>
              </a:prstGeom>
            </p:spPr>
          </p:pic>
        </p:grpSp>
      </p:grp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8F9BD6C1-A79E-B543-942E-90A7983E9A7A}"/>
              </a:ext>
            </a:extLst>
          </p:cNvPr>
          <p:cNvGrpSpPr/>
          <p:nvPr/>
        </p:nvGrpSpPr>
        <p:grpSpPr>
          <a:xfrm>
            <a:off x="5970277" y="2068906"/>
            <a:ext cx="752000" cy="1065655"/>
            <a:chOff x="7428731" y="2341067"/>
            <a:chExt cx="1002667" cy="1420873"/>
          </a:xfrm>
        </p:grpSpPr>
        <p:sp>
          <p:nvSpPr>
            <p:cNvPr id="5" name="ZoneTexte 4">
              <a:extLst>
                <a:ext uri="{FF2B5EF4-FFF2-40B4-BE49-F238E27FC236}">
                  <a16:creationId xmlns="" xmlns:a16="http://schemas.microsoft.com/office/drawing/2014/main" id="{13CAA3EA-571E-A944-884D-40380F1D1373}"/>
                </a:ext>
              </a:extLst>
            </p:cNvPr>
            <p:cNvSpPr txBox="1"/>
            <p:nvPr/>
          </p:nvSpPr>
          <p:spPr>
            <a:xfrm>
              <a:off x="7510488" y="3392608"/>
              <a:ext cx="909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white"/>
                  </a:solidFill>
                  <a:latin typeface="Trebuchet MS" panose="020B0603020202020204"/>
                </a:rPr>
                <a:t>Задачи</a:t>
              </a: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="" xmlns:a16="http://schemas.microsoft.com/office/drawing/2014/main" id="{F221F025-AE9A-E949-B2B1-EB02E249F68F}"/>
                </a:ext>
              </a:extLst>
            </p:cNvPr>
            <p:cNvGrpSpPr/>
            <p:nvPr/>
          </p:nvGrpSpPr>
          <p:grpSpPr>
            <a:xfrm>
              <a:off x="7428731" y="2341067"/>
              <a:ext cx="1002667" cy="1002665"/>
              <a:chOff x="5875147" y="2653792"/>
              <a:chExt cx="1118806" cy="1118805"/>
            </a:xfrm>
          </p:grpSpPr>
          <p:sp>
            <p:nvSpPr>
              <p:cNvPr id="16" name="Ellipse 15">
                <a:extLst>
                  <a:ext uri="{FF2B5EF4-FFF2-40B4-BE49-F238E27FC236}">
                    <a16:creationId xmlns="" xmlns:a16="http://schemas.microsoft.com/office/drawing/2014/main" id="{6FEE4F7F-6370-2644-9FF1-9E8EC975BB37}"/>
                  </a:ext>
                </a:extLst>
              </p:cNvPr>
              <p:cNvSpPr/>
              <p:nvPr/>
            </p:nvSpPr>
            <p:spPr>
              <a:xfrm>
                <a:off x="5875147" y="2653792"/>
                <a:ext cx="1118806" cy="1118805"/>
              </a:xfrm>
              <a:prstGeom prst="ellipse">
                <a:avLst/>
              </a:prstGeom>
              <a:solidFill>
                <a:srgbClr val="21BCF1"/>
              </a:solidFill>
              <a:ln w="22225">
                <a:gradFill flip="none" rotWithShape="1">
                  <a:gsLst>
                    <a:gs pos="0">
                      <a:srgbClr val="9DE259"/>
                    </a:gs>
                    <a:gs pos="100000">
                      <a:srgbClr val="7CD6FD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fr-FR" sz="1200">
                  <a:solidFill>
                    <a:prstClr val="white"/>
                  </a:solidFill>
                  <a:latin typeface="Trebuchet MS Normal" charset="0"/>
                </a:endParaRPr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="" xmlns:a16="http://schemas.microsoft.com/office/drawing/2014/main" id="{87A18BE2-9512-484B-A1BA-B65CFDD38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6906" y="2935551"/>
                <a:ext cx="555287" cy="555287"/>
              </a:xfrm>
              <a:prstGeom prst="rect">
                <a:avLst/>
              </a:prstGeom>
            </p:spPr>
          </p:pic>
        </p:grpSp>
      </p:grpSp>
      <p:grpSp>
        <p:nvGrpSpPr>
          <p:cNvPr id="25" name="Groupe 24">
            <a:extLst>
              <a:ext uri="{FF2B5EF4-FFF2-40B4-BE49-F238E27FC236}">
                <a16:creationId xmlns="" xmlns:a16="http://schemas.microsoft.com/office/drawing/2014/main" id="{9CABCDFB-01AD-114B-BCA8-9196CACB9D26}"/>
              </a:ext>
            </a:extLst>
          </p:cNvPr>
          <p:cNvGrpSpPr/>
          <p:nvPr/>
        </p:nvGrpSpPr>
        <p:grpSpPr>
          <a:xfrm>
            <a:off x="5717868" y="4592115"/>
            <a:ext cx="1280065" cy="1431717"/>
            <a:chOff x="7097772" y="4086255"/>
            <a:chExt cx="1706753" cy="1908956"/>
          </a:xfrm>
        </p:grpSpPr>
        <p:sp>
          <p:nvSpPr>
            <p:cNvPr id="8" name="ZoneTexte 7">
              <a:extLst>
                <a:ext uri="{FF2B5EF4-FFF2-40B4-BE49-F238E27FC236}">
                  <a16:creationId xmlns="" xmlns:a16="http://schemas.microsoft.com/office/drawing/2014/main" id="{110B5655-42C4-1C45-A9B3-410B143FE17D}"/>
                </a:ext>
              </a:extLst>
            </p:cNvPr>
            <p:cNvSpPr txBox="1"/>
            <p:nvPr/>
          </p:nvSpPr>
          <p:spPr>
            <a:xfrm>
              <a:off x="7097772" y="5133437"/>
              <a:ext cx="170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white"/>
                  </a:solidFill>
                  <a:latin typeface="Trebuchet MS" panose="020B0603020202020204"/>
                </a:rPr>
                <a:t>Чат </a:t>
              </a:r>
            </a:p>
            <a:p>
              <a:pPr algn="ctr" defTabSz="685800"/>
              <a:r>
                <a:rPr lang="ru-RU" sz="1200" dirty="0">
                  <a:solidFill>
                    <a:prstClr val="white"/>
                  </a:solidFill>
                  <a:latin typeface="Trebuchet MS" panose="020B0603020202020204"/>
                </a:rPr>
                <a:t>и Живая лента</a:t>
              </a:r>
            </a:p>
            <a:p>
              <a:pPr algn="ctr" defTabSz="685800"/>
              <a:endParaRPr lang="ru-RU" sz="120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="" xmlns:a16="http://schemas.microsoft.com/office/drawing/2014/main" id="{308A4381-2BEF-4446-B3B8-002293A794BB}"/>
                </a:ext>
              </a:extLst>
            </p:cNvPr>
            <p:cNvGrpSpPr/>
            <p:nvPr/>
          </p:nvGrpSpPr>
          <p:grpSpPr>
            <a:xfrm>
              <a:off x="7428731" y="4086255"/>
              <a:ext cx="1002667" cy="1002665"/>
              <a:chOff x="8807482" y="2653792"/>
              <a:chExt cx="1118806" cy="1118805"/>
            </a:xfrm>
          </p:grpSpPr>
          <p:sp>
            <p:nvSpPr>
              <p:cNvPr id="18" name="Ellipse 17">
                <a:extLst>
                  <a:ext uri="{FF2B5EF4-FFF2-40B4-BE49-F238E27FC236}">
                    <a16:creationId xmlns="" xmlns:a16="http://schemas.microsoft.com/office/drawing/2014/main" id="{E5308E7D-388A-4540-BF0C-A6845D482EC1}"/>
                  </a:ext>
                </a:extLst>
              </p:cNvPr>
              <p:cNvSpPr/>
              <p:nvPr/>
            </p:nvSpPr>
            <p:spPr>
              <a:xfrm>
                <a:off x="8807482" y="2653792"/>
                <a:ext cx="1118806" cy="1118805"/>
              </a:xfrm>
              <a:prstGeom prst="ellipse">
                <a:avLst/>
              </a:prstGeom>
              <a:solidFill>
                <a:srgbClr val="21BCF1"/>
              </a:solidFill>
              <a:ln w="22225">
                <a:gradFill flip="none" rotWithShape="1">
                  <a:gsLst>
                    <a:gs pos="0">
                      <a:srgbClr val="9DE259"/>
                    </a:gs>
                    <a:gs pos="100000">
                      <a:srgbClr val="7CD6FD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fr-FR" sz="1200">
                  <a:solidFill>
                    <a:prstClr val="white"/>
                  </a:solidFill>
                  <a:latin typeface="Trebuchet MS Normal" charset="0"/>
                </a:endParaRPr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="" xmlns:a16="http://schemas.microsoft.com/office/drawing/2014/main" id="{49EF8F77-8F71-AE45-BDB6-E80489257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52688" y="2898998"/>
                <a:ext cx="628394" cy="628394"/>
              </a:xfrm>
              <a:prstGeom prst="rect">
                <a:avLst/>
              </a:prstGeom>
            </p:spPr>
          </p:pic>
        </p:grpSp>
      </p:grpSp>
      <p:grpSp>
        <p:nvGrpSpPr>
          <p:cNvPr id="20" name="Groupe 19">
            <a:extLst>
              <a:ext uri="{FF2B5EF4-FFF2-40B4-BE49-F238E27FC236}">
                <a16:creationId xmlns="" xmlns:a16="http://schemas.microsoft.com/office/drawing/2014/main" id="{558EE9E4-A06D-DF4A-AF72-3DB9A34384B4}"/>
              </a:ext>
            </a:extLst>
          </p:cNvPr>
          <p:cNvGrpSpPr/>
          <p:nvPr/>
        </p:nvGrpSpPr>
        <p:grpSpPr>
          <a:xfrm>
            <a:off x="4492349" y="3316099"/>
            <a:ext cx="990884" cy="1054274"/>
            <a:chOff x="8815154" y="4086255"/>
            <a:chExt cx="1321178" cy="1405698"/>
          </a:xfrm>
        </p:grpSpPr>
        <p:grpSp>
          <p:nvGrpSpPr>
            <p:cNvPr id="27" name="Groupe 26">
              <a:extLst>
                <a:ext uri="{FF2B5EF4-FFF2-40B4-BE49-F238E27FC236}">
                  <a16:creationId xmlns="" xmlns:a16="http://schemas.microsoft.com/office/drawing/2014/main" id="{74AB56AB-C0AA-984D-BDC5-189BF2BDA092}"/>
                </a:ext>
              </a:extLst>
            </p:cNvPr>
            <p:cNvGrpSpPr/>
            <p:nvPr/>
          </p:nvGrpSpPr>
          <p:grpSpPr>
            <a:xfrm>
              <a:off x="8973640" y="4086255"/>
              <a:ext cx="1004201" cy="1004202"/>
              <a:chOff x="10637503" y="3580625"/>
              <a:chExt cx="1135871" cy="1135873"/>
            </a:xfrm>
          </p:grpSpPr>
          <p:sp>
            <p:nvSpPr>
              <p:cNvPr id="21" name="Овал 90">
                <a:extLst>
                  <a:ext uri="{FF2B5EF4-FFF2-40B4-BE49-F238E27FC236}">
                    <a16:creationId xmlns="" xmlns:a16="http://schemas.microsoft.com/office/drawing/2014/main" id="{F9533B84-C9F1-394D-B8E7-F75F7B18405F}"/>
                  </a:ext>
                </a:extLst>
              </p:cNvPr>
              <p:cNvSpPr/>
              <p:nvPr/>
            </p:nvSpPr>
            <p:spPr>
              <a:xfrm rot="5400000">
                <a:off x="10637502" y="3580626"/>
                <a:ext cx="1135873" cy="1135871"/>
              </a:xfrm>
              <a:prstGeom prst="ellipse">
                <a:avLst/>
              </a:prstGeom>
              <a:solidFill>
                <a:srgbClr val="21BCF1"/>
              </a:solidFill>
              <a:ln w="22225">
                <a:gradFill flip="none" rotWithShape="1">
                  <a:gsLst>
                    <a:gs pos="0">
                      <a:srgbClr val="9DE259"/>
                    </a:gs>
                    <a:gs pos="100000">
                      <a:srgbClr val="7CD6FD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ru-RU" sz="120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  <p:pic>
            <p:nvPicPr>
              <p:cNvPr id="22" name="Image 21">
                <a:extLst>
                  <a:ext uri="{FF2B5EF4-FFF2-40B4-BE49-F238E27FC236}">
                    <a16:creationId xmlns="" xmlns:a16="http://schemas.microsoft.com/office/drawing/2014/main" id="{6CAB11BF-8E48-F340-9CB2-FEDFA42F4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93654" y="3819352"/>
                <a:ext cx="741115" cy="741115"/>
              </a:xfrm>
              <a:prstGeom prst="rect">
                <a:avLst/>
              </a:prstGeom>
            </p:spPr>
          </p:pic>
        </p:grpSp>
        <p:sp>
          <p:nvSpPr>
            <p:cNvPr id="32" name="ZoneTexte 31">
              <a:extLst>
                <a:ext uri="{FF2B5EF4-FFF2-40B4-BE49-F238E27FC236}">
                  <a16:creationId xmlns="" xmlns:a16="http://schemas.microsoft.com/office/drawing/2014/main" id="{39220A3A-6B39-524B-818F-B1A7571E6D55}"/>
                </a:ext>
              </a:extLst>
            </p:cNvPr>
            <p:cNvSpPr txBox="1"/>
            <p:nvPr/>
          </p:nvSpPr>
          <p:spPr>
            <a:xfrm>
              <a:off x="8815154" y="5122621"/>
              <a:ext cx="1321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200" dirty="0">
                  <a:solidFill>
                    <a:prstClr val="white"/>
                  </a:solidFill>
                  <a:latin typeface="Trebuchet MS" panose="020B0603020202020204"/>
                </a:rPr>
                <a:t>Календарь</a:t>
              </a:r>
            </a:p>
          </p:txBody>
        </p:sp>
      </p:grpSp>
      <p:cxnSp>
        <p:nvCxnSpPr>
          <p:cNvPr id="33" name="Connecteur droit 32">
            <a:extLst>
              <a:ext uri="{FF2B5EF4-FFF2-40B4-BE49-F238E27FC236}">
                <a16:creationId xmlns="" xmlns:a16="http://schemas.microsoft.com/office/drawing/2014/main" id="{DDAFB4F5-C0AC-0646-8048-35AF57052163}"/>
              </a:ext>
            </a:extLst>
          </p:cNvPr>
          <p:cNvCxnSpPr>
            <a:cxnSpLocks/>
          </p:cNvCxnSpPr>
          <p:nvPr/>
        </p:nvCxnSpPr>
        <p:spPr>
          <a:xfrm flipV="1">
            <a:off x="6351002" y="3160155"/>
            <a:ext cx="0" cy="321367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4CB635"/>
                </a:gs>
                <a:gs pos="99000">
                  <a:srgbClr val="1EBCF4"/>
                </a:gs>
              </a:gsLst>
              <a:lin ang="16200000" scaled="1"/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="" xmlns:a16="http://schemas.microsoft.com/office/drawing/2014/main" id="{94F32427-0F17-DE4B-AD99-3BADC6417F32}"/>
              </a:ext>
            </a:extLst>
          </p:cNvPr>
          <p:cNvCxnSpPr>
            <a:cxnSpLocks/>
          </p:cNvCxnSpPr>
          <p:nvPr/>
        </p:nvCxnSpPr>
        <p:spPr>
          <a:xfrm flipV="1">
            <a:off x="6351002" y="4128243"/>
            <a:ext cx="0" cy="321367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4CB635"/>
                </a:gs>
                <a:gs pos="99000">
                  <a:srgbClr val="1EBCF4"/>
                </a:gs>
              </a:gsLst>
              <a:lin ang="16200000" scaled="1"/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="" xmlns:a16="http://schemas.microsoft.com/office/drawing/2014/main" id="{2E5C9933-A9C3-1441-B82A-84C85C30A2A0}"/>
              </a:ext>
            </a:extLst>
          </p:cNvPr>
          <p:cNvCxnSpPr>
            <a:cxnSpLocks/>
          </p:cNvCxnSpPr>
          <p:nvPr/>
        </p:nvCxnSpPr>
        <p:spPr>
          <a:xfrm flipV="1">
            <a:off x="6815600" y="3819405"/>
            <a:ext cx="322941" cy="1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4CB635"/>
                </a:gs>
                <a:gs pos="99000">
                  <a:srgbClr val="1EBCF4"/>
                </a:gs>
              </a:gsLst>
              <a:lin ang="10800000" scaled="1"/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="" xmlns:a16="http://schemas.microsoft.com/office/drawing/2014/main" id="{7024179B-C112-9F4F-A88C-0166AAEB4FF9}"/>
              </a:ext>
            </a:extLst>
          </p:cNvPr>
          <p:cNvCxnSpPr>
            <a:cxnSpLocks/>
          </p:cNvCxnSpPr>
          <p:nvPr/>
        </p:nvCxnSpPr>
        <p:spPr>
          <a:xfrm flipV="1">
            <a:off x="5567795" y="3819405"/>
            <a:ext cx="322941" cy="1"/>
          </a:xfrm>
          <a:prstGeom prst="line">
            <a:avLst/>
          </a:prstGeom>
          <a:ln w="25400" cap="rnd">
            <a:gradFill flip="none" rotWithShape="1">
              <a:gsLst>
                <a:gs pos="0">
                  <a:srgbClr val="4CB635"/>
                </a:gs>
                <a:gs pos="99000">
                  <a:srgbClr val="1EBCF4"/>
                </a:gs>
              </a:gsLst>
              <a:lin ang="0" scaled="1"/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FED6D0A4-F914-834C-A117-87E91A40B1FE}"/>
              </a:ext>
            </a:extLst>
          </p:cNvPr>
          <p:cNvGrpSpPr/>
          <p:nvPr/>
        </p:nvGrpSpPr>
        <p:grpSpPr>
          <a:xfrm>
            <a:off x="5639612" y="2658201"/>
            <a:ext cx="2992721" cy="2992721"/>
            <a:chOff x="7297674" y="2966056"/>
            <a:chExt cx="3519915" cy="3519915"/>
          </a:xfrm>
        </p:grpSpPr>
        <p:sp>
          <p:nvSpPr>
            <p:cNvPr id="7" name="Ellipse 6">
              <a:extLst>
                <a:ext uri="{FF2B5EF4-FFF2-40B4-BE49-F238E27FC236}">
                  <a16:creationId xmlns="" xmlns:a16="http://schemas.microsoft.com/office/drawing/2014/main" id="{EBEBE182-0DBE-144D-882C-5C813FEEF402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30F59CE9-4754-1E4D-987E-FEEAB04BA3D8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5F9469E8-6CDA-3E41-98A0-56E5B1CFB66D}"/>
              </a:ext>
            </a:extLst>
          </p:cNvPr>
          <p:cNvSpPr txBox="1"/>
          <p:nvPr/>
        </p:nvSpPr>
        <p:spPr>
          <a:xfrm>
            <a:off x="107504" y="62068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45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Подключение почты</a:t>
            </a:r>
            <a:endParaRPr lang="fr-FR" sz="4500" b="1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BF340150-1698-1F41-B88F-C717AFE524F6}"/>
              </a:ext>
            </a:extLst>
          </p:cNvPr>
          <p:cNvSpPr txBox="1"/>
          <p:nvPr/>
        </p:nvSpPr>
        <p:spPr>
          <a:xfrm>
            <a:off x="309467" y="3615117"/>
            <a:ext cx="2550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Вы можете подключить </a:t>
            </a:r>
          </a:p>
          <a:p>
            <a:pPr defTabSz="685800"/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любое число почтовых ящиков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B46B9F5-9B5F-0E4B-9F5C-86403C72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42"/>
          <a:stretch/>
        </p:blipFill>
        <p:spPr>
          <a:xfrm>
            <a:off x="2860400" y="2232178"/>
            <a:ext cx="6032379" cy="311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2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150CC98-7392-034A-821C-1EAF70750DC1}"/>
              </a:ext>
            </a:extLst>
          </p:cNvPr>
          <p:cNvSpPr txBox="1"/>
          <p:nvPr/>
        </p:nvSpPr>
        <p:spPr>
          <a:xfrm>
            <a:off x="2680554" y="4005064"/>
            <a:ext cx="39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3600" spc="-4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Открытые линии</a:t>
            </a:r>
            <a:endParaRPr lang="fr-FR" sz="3600" spc="-45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8782AB9-DF8C-3349-B1A5-EAB59A51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19" y="1405025"/>
            <a:ext cx="1522571" cy="15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4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50">
            <a:extLst>
              <a:ext uri="{FF2B5EF4-FFF2-40B4-BE49-F238E27FC236}">
                <a16:creationId xmlns="" xmlns:a16="http://schemas.microsoft.com/office/drawing/2014/main" id="{D7725519-9392-5A4B-8112-B9F23B60B5C1}"/>
              </a:ext>
            </a:extLst>
          </p:cNvPr>
          <p:cNvSpPr/>
          <p:nvPr/>
        </p:nvSpPr>
        <p:spPr>
          <a:xfrm rot="16200000">
            <a:off x="1826973" y="1128250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33" name="Shape 641">
            <a:extLst>
              <a:ext uri="{FF2B5EF4-FFF2-40B4-BE49-F238E27FC236}">
                <a16:creationId xmlns="" xmlns:a16="http://schemas.microsoft.com/office/drawing/2014/main" id="{B9DC362C-E6E7-6341-A8E2-A1D1F4A0DD17}"/>
              </a:ext>
            </a:extLst>
          </p:cNvPr>
          <p:cNvSpPr/>
          <p:nvPr/>
        </p:nvSpPr>
        <p:spPr>
          <a:xfrm>
            <a:off x="1533945" y="2185949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 err="1"/>
              <a:t>ВКонтакте</a:t>
            </a:r>
            <a:endParaRPr sz="1400" spc="-15" dirty="0"/>
          </a:p>
        </p:txBody>
      </p:sp>
      <p:pic>
        <p:nvPicPr>
          <p:cNvPr id="60" name="Image 159">
            <a:extLst>
              <a:ext uri="{FF2B5EF4-FFF2-40B4-BE49-F238E27FC236}">
                <a16:creationId xmlns="" xmlns:a16="http://schemas.microsoft.com/office/drawing/2014/main" id="{D3033BDA-1AEF-5E46-971F-CFD9F7A78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883" y="1339753"/>
            <a:ext cx="368573" cy="368573"/>
          </a:xfrm>
          <a:prstGeom prst="rect">
            <a:avLst/>
          </a:prstGeom>
        </p:spPr>
      </p:pic>
      <p:sp>
        <p:nvSpPr>
          <p:cNvPr id="62" name="Овал 50">
            <a:extLst>
              <a:ext uri="{FF2B5EF4-FFF2-40B4-BE49-F238E27FC236}">
                <a16:creationId xmlns="" xmlns:a16="http://schemas.microsoft.com/office/drawing/2014/main" id="{D7758EB1-667E-1C4E-AD10-B8F0244C1673}"/>
              </a:ext>
            </a:extLst>
          </p:cNvPr>
          <p:cNvSpPr/>
          <p:nvPr/>
        </p:nvSpPr>
        <p:spPr>
          <a:xfrm rot="16200000">
            <a:off x="3382066" y="1128250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3" name="Овал 50">
            <a:extLst>
              <a:ext uri="{FF2B5EF4-FFF2-40B4-BE49-F238E27FC236}">
                <a16:creationId xmlns="" xmlns:a16="http://schemas.microsoft.com/office/drawing/2014/main" id="{52D32CEB-FEBD-9643-9EAB-069C64AAFB58}"/>
              </a:ext>
            </a:extLst>
          </p:cNvPr>
          <p:cNvSpPr/>
          <p:nvPr/>
        </p:nvSpPr>
        <p:spPr>
          <a:xfrm rot="16200000">
            <a:off x="4937739" y="1128250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4" name="Овал 50">
            <a:extLst>
              <a:ext uri="{FF2B5EF4-FFF2-40B4-BE49-F238E27FC236}">
                <a16:creationId xmlns="" xmlns:a16="http://schemas.microsoft.com/office/drawing/2014/main" id="{C721B5D0-3F50-4944-9DEB-3327D32E32AE}"/>
              </a:ext>
            </a:extLst>
          </p:cNvPr>
          <p:cNvSpPr/>
          <p:nvPr/>
        </p:nvSpPr>
        <p:spPr>
          <a:xfrm rot="16200000">
            <a:off x="6551345" y="1125942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65" name="Овал 50">
            <a:extLst>
              <a:ext uri="{FF2B5EF4-FFF2-40B4-BE49-F238E27FC236}">
                <a16:creationId xmlns="" xmlns:a16="http://schemas.microsoft.com/office/drawing/2014/main" id="{68AE4409-2951-8C40-84EF-97C43B3A0D51}"/>
              </a:ext>
            </a:extLst>
          </p:cNvPr>
          <p:cNvSpPr/>
          <p:nvPr/>
        </p:nvSpPr>
        <p:spPr>
          <a:xfrm rot="16200000">
            <a:off x="6525876" y="4452843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pic>
        <p:nvPicPr>
          <p:cNvPr id="71" name="Image 153">
            <a:extLst>
              <a:ext uri="{FF2B5EF4-FFF2-40B4-BE49-F238E27FC236}">
                <a16:creationId xmlns="" xmlns:a16="http://schemas.microsoft.com/office/drawing/2014/main" id="{77AD44A2-1D10-2049-A421-5240DFB53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705" y="1352305"/>
            <a:ext cx="370769" cy="370769"/>
          </a:xfrm>
          <a:prstGeom prst="rect">
            <a:avLst/>
          </a:prstGeom>
        </p:spPr>
      </p:pic>
      <p:pic>
        <p:nvPicPr>
          <p:cNvPr id="72" name="Image 154">
            <a:extLst>
              <a:ext uri="{FF2B5EF4-FFF2-40B4-BE49-F238E27FC236}">
                <a16:creationId xmlns="" xmlns:a16="http://schemas.microsoft.com/office/drawing/2014/main" id="{863B6FCC-8B9C-2548-8D4A-AB78DD2AF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5" y="1350566"/>
            <a:ext cx="382679" cy="382679"/>
          </a:xfrm>
          <a:prstGeom prst="rect">
            <a:avLst/>
          </a:prstGeom>
        </p:spPr>
      </p:pic>
      <p:pic>
        <p:nvPicPr>
          <p:cNvPr id="75" name="Image 152">
            <a:extLst>
              <a:ext uri="{FF2B5EF4-FFF2-40B4-BE49-F238E27FC236}">
                <a16:creationId xmlns="" xmlns:a16="http://schemas.microsoft.com/office/drawing/2014/main" id="{70A10AB4-4C68-234F-992D-959EB7DDC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490" y="1348286"/>
            <a:ext cx="384960" cy="384960"/>
          </a:xfrm>
          <a:prstGeom prst="rect">
            <a:avLst/>
          </a:prstGeom>
        </p:spPr>
      </p:pic>
      <p:pic>
        <p:nvPicPr>
          <p:cNvPr id="76" name="Image 160">
            <a:extLst>
              <a:ext uri="{FF2B5EF4-FFF2-40B4-BE49-F238E27FC236}">
                <a16:creationId xmlns="" xmlns:a16="http://schemas.microsoft.com/office/drawing/2014/main" id="{D1EB2CAB-4070-0F42-964C-2374B79D2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00" y="4633790"/>
            <a:ext cx="392354" cy="392354"/>
          </a:xfrm>
          <a:prstGeom prst="rect">
            <a:avLst/>
          </a:prstGeom>
        </p:spPr>
      </p:pic>
      <p:sp>
        <p:nvSpPr>
          <p:cNvPr id="77" name="Овал 50">
            <a:extLst>
              <a:ext uri="{FF2B5EF4-FFF2-40B4-BE49-F238E27FC236}">
                <a16:creationId xmlns="" xmlns:a16="http://schemas.microsoft.com/office/drawing/2014/main" id="{C7A452B4-CEFC-044A-88EF-DD27CFDD502A}"/>
              </a:ext>
            </a:extLst>
          </p:cNvPr>
          <p:cNvSpPr/>
          <p:nvPr/>
        </p:nvSpPr>
        <p:spPr>
          <a:xfrm rot="16200000">
            <a:off x="1826973" y="2774277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79" name="Овал 50">
            <a:extLst>
              <a:ext uri="{FF2B5EF4-FFF2-40B4-BE49-F238E27FC236}">
                <a16:creationId xmlns="" xmlns:a16="http://schemas.microsoft.com/office/drawing/2014/main" id="{573FBCE0-4A16-1841-AE22-5A934F892945}"/>
              </a:ext>
            </a:extLst>
          </p:cNvPr>
          <p:cNvSpPr/>
          <p:nvPr/>
        </p:nvSpPr>
        <p:spPr>
          <a:xfrm rot="16200000">
            <a:off x="3382066" y="2774277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80" name="Овал 50">
            <a:extLst>
              <a:ext uri="{FF2B5EF4-FFF2-40B4-BE49-F238E27FC236}">
                <a16:creationId xmlns="" xmlns:a16="http://schemas.microsoft.com/office/drawing/2014/main" id="{B4DBCF11-767E-2B43-B8B8-B6B444238EA3}"/>
              </a:ext>
            </a:extLst>
          </p:cNvPr>
          <p:cNvSpPr/>
          <p:nvPr/>
        </p:nvSpPr>
        <p:spPr>
          <a:xfrm rot="16200000">
            <a:off x="4937739" y="2774277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81" name="Овал 50">
            <a:extLst>
              <a:ext uri="{FF2B5EF4-FFF2-40B4-BE49-F238E27FC236}">
                <a16:creationId xmlns="" xmlns:a16="http://schemas.microsoft.com/office/drawing/2014/main" id="{166022FB-8EF4-EE4F-BBC3-CB282B1006A7}"/>
              </a:ext>
            </a:extLst>
          </p:cNvPr>
          <p:cNvSpPr/>
          <p:nvPr/>
        </p:nvSpPr>
        <p:spPr>
          <a:xfrm rot="16200000">
            <a:off x="6551345" y="2771969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pic>
        <p:nvPicPr>
          <p:cNvPr id="87" name="Image 151">
            <a:extLst>
              <a:ext uri="{FF2B5EF4-FFF2-40B4-BE49-F238E27FC236}">
                <a16:creationId xmlns="" xmlns:a16="http://schemas.microsoft.com/office/drawing/2014/main" id="{FC1256EB-4189-6344-B01B-451C72D46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562" y="2956532"/>
            <a:ext cx="398645" cy="398645"/>
          </a:xfrm>
          <a:prstGeom prst="rect">
            <a:avLst/>
          </a:prstGeom>
        </p:spPr>
      </p:pic>
      <p:pic>
        <p:nvPicPr>
          <p:cNvPr id="89" name="Image 149">
            <a:extLst>
              <a:ext uri="{FF2B5EF4-FFF2-40B4-BE49-F238E27FC236}">
                <a16:creationId xmlns="" xmlns:a16="http://schemas.microsoft.com/office/drawing/2014/main" id="{31B2FE61-1AED-DD44-8E65-F107923895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996952"/>
            <a:ext cx="382679" cy="382679"/>
          </a:xfrm>
          <a:prstGeom prst="rect">
            <a:avLst/>
          </a:prstGeom>
        </p:spPr>
      </p:pic>
      <p:pic>
        <p:nvPicPr>
          <p:cNvPr id="90" name="Image 150">
            <a:extLst>
              <a:ext uri="{FF2B5EF4-FFF2-40B4-BE49-F238E27FC236}">
                <a16:creationId xmlns="" xmlns:a16="http://schemas.microsoft.com/office/drawing/2014/main" id="{51B4D6C4-F3E4-5440-AB87-F48CC0C7CE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43" y="2956532"/>
            <a:ext cx="437790" cy="437790"/>
          </a:xfrm>
          <a:prstGeom prst="rect">
            <a:avLst/>
          </a:prstGeom>
        </p:spPr>
      </p:pic>
      <p:pic>
        <p:nvPicPr>
          <p:cNvPr id="91" name="Image 158">
            <a:extLst>
              <a:ext uri="{FF2B5EF4-FFF2-40B4-BE49-F238E27FC236}">
                <a16:creationId xmlns="" xmlns:a16="http://schemas.microsoft.com/office/drawing/2014/main" id="{8436619B-5CBC-F848-A61C-0847805F73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685" y="3000777"/>
            <a:ext cx="376897" cy="376897"/>
          </a:xfrm>
          <a:prstGeom prst="rect">
            <a:avLst/>
          </a:prstGeom>
        </p:spPr>
      </p:pic>
      <p:sp>
        <p:nvSpPr>
          <p:cNvPr id="92" name="Shape 641">
            <a:extLst>
              <a:ext uri="{FF2B5EF4-FFF2-40B4-BE49-F238E27FC236}">
                <a16:creationId xmlns="" xmlns:a16="http://schemas.microsoft.com/office/drawing/2014/main" id="{5CAA9723-CA8D-0448-B038-CF601BC3A790}"/>
              </a:ext>
            </a:extLst>
          </p:cNvPr>
          <p:cNvSpPr/>
          <p:nvPr/>
        </p:nvSpPr>
        <p:spPr>
          <a:xfrm>
            <a:off x="3109799" y="2185948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Facebook</a:t>
            </a:r>
            <a:endParaRPr sz="1400" spc="-15" dirty="0"/>
          </a:p>
        </p:txBody>
      </p:sp>
      <p:sp>
        <p:nvSpPr>
          <p:cNvPr id="93" name="Shape 641">
            <a:extLst>
              <a:ext uri="{FF2B5EF4-FFF2-40B4-BE49-F238E27FC236}">
                <a16:creationId xmlns="" xmlns:a16="http://schemas.microsoft.com/office/drawing/2014/main" id="{B3174100-04ED-6845-A9BF-3CB750B396B8}"/>
              </a:ext>
            </a:extLst>
          </p:cNvPr>
          <p:cNvSpPr/>
          <p:nvPr/>
        </p:nvSpPr>
        <p:spPr>
          <a:xfrm>
            <a:off x="4649797" y="2189995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Instagram</a:t>
            </a:r>
            <a:endParaRPr sz="1400" spc="-15" dirty="0"/>
          </a:p>
        </p:txBody>
      </p:sp>
      <p:sp>
        <p:nvSpPr>
          <p:cNvPr id="94" name="Shape 641">
            <a:extLst>
              <a:ext uri="{FF2B5EF4-FFF2-40B4-BE49-F238E27FC236}">
                <a16:creationId xmlns="" xmlns:a16="http://schemas.microsoft.com/office/drawing/2014/main" id="{4E9D3699-B670-3345-8AE6-4EC3850DCB49}"/>
              </a:ext>
            </a:extLst>
          </p:cNvPr>
          <p:cNvSpPr/>
          <p:nvPr/>
        </p:nvSpPr>
        <p:spPr>
          <a:xfrm>
            <a:off x="6225651" y="2189994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Viber</a:t>
            </a:r>
            <a:endParaRPr sz="1400" spc="-15" dirty="0"/>
          </a:p>
        </p:txBody>
      </p:sp>
      <p:sp>
        <p:nvSpPr>
          <p:cNvPr id="95" name="Shape 641">
            <a:extLst>
              <a:ext uri="{FF2B5EF4-FFF2-40B4-BE49-F238E27FC236}">
                <a16:creationId xmlns="" xmlns:a16="http://schemas.microsoft.com/office/drawing/2014/main" id="{F8DABB6B-6EC0-8D42-A21F-175A87E30C64}"/>
              </a:ext>
            </a:extLst>
          </p:cNvPr>
          <p:cNvSpPr/>
          <p:nvPr/>
        </p:nvSpPr>
        <p:spPr>
          <a:xfrm>
            <a:off x="6238538" y="5499576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Telegram</a:t>
            </a:r>
            <a:endParaRPr sz="1400" spc="-15" dirty="0"/>
          </a:p>
        </p:txBody>
      </p:sp>
      <p:sp>
        <p:nvSpPr>
          <p:cNvPr id="96" name="Shape 641">
            <a:extLst>
              <a:ext uri="{FF2B5EF4-FFF2-40B4-BE49-F238E27FC236}">
                <a16:creationId xmlns="" xmlns:a16="http://schemas.microsoft.com/office/drawing/2014/main" id="{61BFAC9E-DF6A-CB44-BABB-2EF35D803961}"/>
              </a:ext>
            </a:extLst>
          </p:cNvPr>
          <p:cNvSpPr/>
          <p:nvPr/>
        </p:nvSpPr>
        <p:spPr>
          <a:xfrm>
            <a:off x="1425667" y="3885875"/>
            <a:ext cx="1575854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WeChat</a:t>
            </a:r>
            <a:endParaRPr sz="1400" spc="-15" dirty="0"/>
          </a:p>
        </p:txBody>
      </p:sp>
      <p:sp>
        <p:nvSpPr>
          <p:cNvPr id="97" name="Shape 641">
            <a:extLst>
              <a:ext uri="{FF2B5EF4-FFF2-40B4-BE49-F238E27FC236}">
                <a16:creationId xmlns="" xmlns:a16="http://schemas.microsoft.com/office/drawing/2014/main" id="{0F709515-7D67-394E-980B-F80C6900281E}"/>
              </a:ext>
            </a:extLst>
          </p:cNvPr>
          <p:cNvSpPr/>
          <p:nvPr/>
        </p:nvSpPr>
        <p:spPr>
          <a:xfrm>
            <a:off x="3109799" y="3885874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 err="1"/>
              <a:t>Яндекс.Чат</a:t>
            </a:r>
            <a:endParaRPr sz="1400" spc="-15" dirty="0"/>
          </a:p>
        </p:txBody>
      </p:sp>
      <p:sp>
        <p:nvSpPr>
          <p:cNvPr id="98" name="Shape 641">
            <a:extLst>
              <a:ext uri="{FF2B5EF4-FFF2-40B4-BE49-F238E27FC236}">
                <a16:creationId xmlns="" xmlns:a16="http://schemas.microsoft.com/office/drawing/2014/main" id="{5AC83903-A1B8-1A4A-A9B6-F26533695785}"/>
              </a:ext>
            </a:extLst>
          </p:cNvPr>
          <p:cNvSpPr/>
          <p:nvPr/>
        </p:nvSpPr>
        <p:spPr>
          <a:xfrm>
            <a:off x="4649797" y="3889921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YouTube</a:t>
            </a:r>
            <a:endParaRPr sz="1400" spc="-15" dirty="0"/>
          </a:p>
        </p:txBody>
      </p:sp>
      <p:sp>
        <p:nvSpPr>
          <p:cNvPr id="99" name="Shape 641">
            <a:extLst>
              <a:ext uri="{FF2B5EF4-FFF2-40B4-BE49-F238E27FC236}">
                <a16:creationId xmlns="" xmlns:a16="http://schemas.microsoft.com/office/drawing/2014/main" id="{A64DDEC4-AE49-D049-8B26-CE4EAAA675A8}"/>
              </a:ext>
            </a:extLst>
          </p:cNvPr>
          <p:cNvSpPr/>
          <p:nvPr/>
        </p:nvSpPr>
        <p:spPr>
          <a:xfrm>
            <a:off x="6225651" y="3889920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Skype, Slack</a:t>
            </a:r>
            <a:endParaRPr sz="1400" spc="-15" dirty="0"/>
          </a:p>
        </p:txBody>
      </p:sp>
      <p:sp>
        <p:nvSpPr>
          <p:cNvPr id="111" name="Овал 50">
            <a:extLst>
              <a:ext uri="{FF2B5EF4-FFF2-40B4-BE49-F238E27FC236}">
                <a16:creationId xmlns="" xmlns:a16="http://schemas.microsoft.com/office/drawing/2014/main" id="{91434E6A-9B51-7A4E-96A3-952D49220B82}"/>
              </a:ext>
            </a:extLst>
          </p:cNvPr>
          <p:cNvSpPr/>
          <p:nvPr/>
        </p:nvSpPr>
        <p:spPr>
          <a:xfrm rot="16200000">
            <a:off x="1817823" y="4451567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112" name="Овал 50">
            <a:extLst>
              <a:ext uri="{FF2B5EF4-FFF2-40B4-BE49-F238E27FC236}">
                <a16:creationId xmlns="" xmlns:a16="http://schemas.microsoft.com/office/drawing/2014/main" id="{C6263765-EC7D-8F43-8DE4-F2562CA3C8E8}"/>
              </a:ext>
            </a:extLst>
          </p:cNvPr>
          <p:cNvSpPr/>
          <p:nvPr/>
        </p:nvSpPr>
        <p:spPr>
          <a:xfrm rot="16200000">
            <a:off x="3382066" y="4464171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sp>
        <p:nvSpPr>
          <p:cNvPr id="113" name="Овал 50">
            <a:extLst>
              <a:ext uri="{FF2B5EF4-FFF2-40B4-BE49-F238E27FC236}">
                <a16:creationId xmlns="" xmlns:a16="http://schemas.microsoft.com/office/drawing/2014/main" id="{3C9D9726-C4AE-384A-B1B9-F305D9C1BAF5}"/>
              </a:ext>
            </a:extLst>
          </p:cNvPr>
          <p:cNvSpPr/>
          <p:nvPr/>
        </p:nvSpPr>
        <p:spPr>
          <a:xfrm rot="16200000">
            <a:off x="4934704" y="4472034"/>
            <a:ext cx="792088" cy="792088"/>
          </a:xfrm>
          <a:prstGeom prst="ellipse">
            <a:avLst/>
          </a:prstGeom>
          <a:solidFill>
            <a:srgbClr val="21B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/>
          </a:p>
        </p:txBody>
      </p:sp>
      <p:pic>
        <p:nvPicPr>
          <p:cNvPr id="114" name="Image 153">
            <a:extLst>
              <a:ext uri="{FF2B5EF4-FFF2-40B4-BE49-F238E27FC236}">
                <a16:creationId xmlns="" xmlns:a16="http://schemas.microsoft.com/office/drawing/2014/main" id="{6E708615-9D6F-444C-A06A-1FF5DF6FA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698397"/>
            <a:ext cx="370769" cy="370769"/>
          </a:xfrm>
          <a:prstGeom prst="rect">
            <a:avLst/>
          </a:prstGeom>
        </p:spPr>
      </p:pic>
      <p:pic>
        <p:nvPicPr>
          <p:cNvPr id="115" name="Image 154">
            <a:extLst>
              <a:ext uri="{FF2B5EF4-FFF2-40B4-BE49-F238E27FC236}">
                <a16:creationId xmlns="" xmlns:a16="http://schemas.microsoft.com/office/drawing/2014/main" id="{D6AB94F8-A0BB-D243-8394-2DD69E125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392" y="4686487"/>
            <a:ext cx="382679" cy="382679"/>
          </a:xfrm>
          <a:prstGeom prst="rect">
            <a:avLst/>
          </a:prstGeom>
        </p:spPr>
      </p:pic>
      <p:pic>
        <p:nvPicPr>
          <p:cNvPr id="116" name="Image 152">
            <a:extLst>
              <a:ext uri="{FF2B5EF4-FFF2-40B4-BE49-F238E27FC236}">
                <a16:creationId xmlns="" xmlns:a16="http://schemas.microsoft.com/office/drawing/2014/main" id="{67CDF946-8861-6F47-86D5-283B903A6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247" y="4671603"/>
            <a:ext cx="384960" cy="384960"/>
          </a:xfrm>
          <a:prstGeom prst="rect">
            <a:avLst/>
          </a:prstGeom>
        </p:spPr>
      </p:pic>
      <p:sp>
        <p:nvSpPr>
          <p:cNvPr id="117" name="Shape 641">
            <a:extLst>
              <a:ext uri="{FF2B5EF4-FFF2-40B4-BE49-F238E27FC236}">
                <a16:creationId xmlns="" xmlns:a16="http://schemas.microsoft.com/office/drawing/2014/main" id="{3F2CEDB3-40FB-D643-A94A-D7DE38C70B64}"/>
              </a:ext>
            </a:extLst>
          </p:cNvPr>
          <p:cNvSpPr/>
          <p:nvPr/>
        </p:nvSpPr>
        <p:spPr>
          <a:xfrm>
            <a:off x="1576949" y="5541083"/>
            <a:ext cx="1249913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Онлайн-чат</a:t>
            </a:r>
            <a:endParaRPr sz="1400" spc="-15" dirty="0"/>
          </a:p>
        </p:txBody>
      </p:sp>
      <p:sp>
        <p:nvSpPr>
          <p:cNvPr id="118" name="Shape 641">
            <a:extLst>
              <a:ext uri="{FF2B5EF4-FFF2-40B4-BE49-F238E27FC236}">
                <a16:creationId xmlns="" xmlns:a16="http://schemas.microsoft.com/office/drawing/2014/main" id="{8C1A0340-7694-8742-AD4A-045DAED58583}"/>
              </a:ext>
            </a:extLst>
          </p:cNvPr>
          <p:cNvSpPr/>
          <p:nvPr/>
        </p:nvSpPr>
        <p:spPr>
          <a:xfrm>
            <a:off x="3094124" y="5442560"/>
            <a:ext cx="1361877" cy="371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ru-RU" sz="1400" spc="-15" dirty="0"/>
              <a:t>Обратный звонок</a:t>
            </a:r>
            <a:endParaRPr sz="1400" spc="-15" dirty="0"/>
          </a:p>
        </p:txBody>
      </p:sp>
      <p:sp>
        <p:nvSpPr>
          <p:cNvPr id="119" name="Shape 641">
            <a:extLst>
              <a:ext uri="{FF2B5EF4-FFF2-40B4-BE49-F238E27FC236}">
                <a16:creationId xmlns="" xmlns:a16="http://schemas.microsoft.com/office/drawing/2014/main" id="{9420AB31-BDA6-464C-BF69-C7BF7C34491A}"/>
              </a:ext>
            </a:extLst>
          </p:cNvPr>
          <p:cNvSpPr/>
          <p:nvPr/>
        </p:nvSpPr>
        <p:spPr>
          <a:xfrm>
            <a:off x="4653725" y="5536087"/>
            <a:ext cx="1361877" cy="205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250"/>
              </a:lnSpc>
            </a:pPr>
            <a:r>
              <a:rPr lang="en-US" sz="1400" spc="-15" dirty="0"/>
              <a:t>CRM-</a:t>
            </a:r>
            <a:r>
              <a:rPr lang="ru-RU" sz="1400" spc="-15" dirty="0"/>
              <a:t>формы</a:t>
            </a:r>
            <a:endParaRPr sz="1400" spc="-15" dirty="0"/>
          </a:p>
        </p:txBody>
      </p:sp>
    </p:spTree>
    <p:extLst>
      <p:ext uri="{BB962C8B-B14F-4D97-AF65-F5344CB8AC3E}">
        <p14:creationId xmlns:p14="http://schemas.microsoft.com/office/powerpoint/2010/main" val="31854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-1778011" y="459401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4800" spc="-1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Открытые линии</a:t>
            </a:r>
            <a:endParaRPr lang="fr-FR" sz="4800" spc="-1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="" xmlns:a16="http://schemas.microsoft.com/office/drawing/2014/main" id="{BA03D7E9-4D2C-8B48-A67C-31FF90F73C74}"/>
              </a:ext>
            </a:extLst>
          </p:cNvPr>
          <p:cNvSpPr txBox="1"/>
          <p:nvPr/>
        </p:nvSpPr>
        <p:spPr>
          <a:xfrm>
            <a:off x="331058" y="1316868"/>
            <a:ext cx="4174090" cy="284693"/>
          </a:xfrm>
          <a:prstGeom prst="rect">
            <a:avLst/>
          </a:prstGeom>
          <a:solidFill>
            <a:srgbClr val="21BCF1"/>
          </a:solidFill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ts val="1500"/>
              </a:lnSpc>
            </a:pP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Подключите </a:t>
            </a:r>
            <a:r>
              <a:rPr lang="ru-RU" sz="1500" dirty="0" err="1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соцсети</a:t>
            </a: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 и мессенджеры к </a:t>
            </a:r>
            <a:r>
              <a:rPr lang="en-US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CRM</a:t>
            </a:r>
            <a:endParaRPr lang="ru-RU" sz="1500" dirty="0">
              <a:solidFill>
                <a:prstClr val="white"/>
              </a:solidFill>
              <a:latin typeface="Trebuchet MS Обычный" charset="0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B2C0B944-86C5-FB46-9E34-35D8A7045D08}"/>
              </a:ext>
            </a:extLst>
          </p:cNvPr>
          <p:cNvGrpSpPr/>
          <p:nvPr/>
        </p:nvGrpSpPr>
        <p:grpSpPr>
          <a:xfrm>
            <a:off x="239921" y="2838697"/>
            <a:ext cx="3016168" cy="3016168"/>
            <a:chOff x="7297674" y="2966056"/>
            <a:chExt cx="3519915" cy="3519915"/>
          </a:xfrm>
        </p:grpSpPr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52BAD62B-00D8-B54A-A73F-14A70B8C562E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A490CDF5-0827-A048-B526-BD85D16B8444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662436-AB50-5744-BDEC-16C689E7C1C9}"/>
              </a:ext>
            </a:extLst>
          </p:cNvPr>
          <p:cNvSpPr/>
          <p:nvPr/>
        </p:nvSpPr>
        <p:spPr>
          <a:xfrm>
            <a:off x="6147196" y="2670882"/>
            <a:ext cx="2844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твечайте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всем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из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единого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чата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своей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компании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.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консультации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из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Открытых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линий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сразу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же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попадают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CRM.</a:t>
            </a:r>
          </a:p>
          <a:p>
            <a:pPr defTabSz="685800"/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Вся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история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клиента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карточке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CRM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.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24619C5-282A-C743-B7C1-E8D9B628E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4864"/>
            <a:ext cx="5874733" cy="34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1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2605" y="792556"/>
            <a:ext cx="5373571" cy="108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Мы живем </a:t>
            </a:r>
          </a:p>
          <a:p>
            <a:pPr marL="0" marR="0" lvl="0" indent="0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в цифровом мире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82605" y="1908922"/>
            <a:ext cx="573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Присутствие компании в Интернете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 это уже не мода, это условие выживания в бизнесе.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alphaModFix amt="41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835" y="6253419"/>
            <a:ext cx="1259223" cy="24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39921" y="332656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4800" spc="-1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Маршрутизация входящих</a:t>
            </a:r>
            <a:endParaRPr lang="fr-FR" sz="4800" spc="-1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="" xmlns:a16="http://schemas.microsoft.com/office/drawing/2014/main" id="{BA03D7E9-4D2C-8B48-A67C-31FF90F73C74}"/>
              </a:ext>
            </a:extLst>
          </p:cNvPr>
          <p:cNvSpPr txBox="1"/>
          <p:nvPr/>
        </p:nvSpPr>
        <p:spPr>
          <a:xfrm>
            <a:off x="331058" y="1163653"/>
            <a:ext cx="4753967" cy="476687"/>
          </a:xfrm>
          <a:prstGeom prst="rect">
            <a:avLst/>
          </a:prstGeom>
          <a:solidFill>
            <a:srgbClr val="21BCF1"/>
          </a:solidFill>
        </p:spPr>
        <p:txBody>
          <a:bodyPr wrap="square" rtlCol="0" anchor="ctr">
            <a:spAutoFit/>
          </a:bodyPr>
          <a:lstStyle/>
          <a:p>
            <a:pPr defTabSz="685800">
              <a:lnSpc>
                <a:spcPts val="1500"/>
              </a:lnSpc>
            </a:pP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все звонки и сообщения распределяются между сотрудниками по правилам очереди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AD73A47C-D639-414F-B13E-1F1F4DC79710}"/>
              </a:ext>
            </a:extLst>
          </p:cNvPr>
          <p:cNvGrpSpPr/>
          <p:nvPr/>
        </p:nvGrpSpPr>
        <p:grpSpPr>
          <a:xfrm>
            <a:off x="6127832" y="3140968"/>
            <a:ext cx="3016168" cy="3016168"/>
            <a:chOff x="7297674" y="2966056"/>
            <a:chExt cx="3519915" cy="3519915"/>
          </a:xfrm>
        </p:grpSpPr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CDCEB355-2E3A-0A43-A323-42E9D7A9E175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8FB6FADF-66F9-5240-922B-6E500BB96BF2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AC9F388-FAA2-A645-8EEF-007CD7875217}"/>
              </a:ext>
            </a:extLst>
          </p:cNvPr>
          <p:cNvSpPr/>
          <p:nvPr/>
        </p:nvSpPr>
        <p:spPr>
          <a:xfrm>
            <a:off x="331058" y="2906955"/>
            <a:ext cx="2670451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Распределение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очереди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одновременно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всем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или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равномерно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Автоответчик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Быстрые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ответы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Учет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рабочего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времени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при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маршрутизации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D9C7750-3077-F140-85E5-0FB252BA4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725" y="2315068"/>
            <a:ext cx="5907275" cy="3384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150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3993" y="1128567"/>
            <a:ext cx="8276606" cy="465354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Видео «</a:t>
            </a:r>
            <a:r>
              <a:rPr lang="en-US" dirty="0" smtClean="0"/>
              <a:t>contact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343" y="2550403"/>
            <a:ext cx="399512" cy="39951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36" y="3710063"/>
            <a:ext cx="424653" cy="42465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8" y="1440926"/>
            <a:ext cx="276841" cy="276841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555" y="299523"/>
            <a:ext cx="1257300" cy="2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6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64564" y="375897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Бесплатный чат на сайт</a:t>
            </a:r>
            <a:endParaRPr kumimoji="0" lang="fr-FR" sz="48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="" xmlns:a16="http://schemas.microsoft.com/office/drawing/2014/main" id="{BA03D7E9-4D2C-8B48-A67C-31FF90F73C74}"/>
              </a:ext>
            </a:extLst>
          </p:cNvPr>
          <p:cNvSpPr txBox="1"/>
          <p:nvPr/>
        </p:nvSpPr>
        <p:spPr>
          <a:xfrm>
            <a:off x="362319" y="1181180"/>
            <a:ext cx="5001769" cy="284693"/>
          </a:xfrm>
          <a:prstGeom prst="rect">
            <a:avLst/>
          </a:prstGeom>
          <a:solidFill>
            <a:srgbClr val="21BCF1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 Обычный" charset="0"/>
                <a:ea typeface="+mn-ea"/>
                <a:cs typeface="+mn-cs"/>
              </a:rPr>
              <a:t>Поставьте чат на сайт и получайте контакты в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 Обычный" charset="0"/>
                <a:ea typeface="+mn-ea"/>
                <a:cs typeface="+mn-cs"/>
              </a:rPr>
              <a:t>CRM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 Обычный" charset="0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032E937F-F633-7144-8803-9E61CDB0E9D3}"/>
              </a:ext>
            </a:extLst>
          </p:cNvPr>
          <p:cNvGrpSpPr/>
          <p:nvPr/>
        </p:nvGrpSpPr>
        <p:grpSpPr>
          <a:xfrm>
            <a:off x="5928449" y="3406359"/>
            <a:ext cx="3016168" cy="3016168"/>
            <a:chOff x="7297674" y="2966056"/>
            <a:chExt cx="3519915" cy="3519915"/>
          </a:xfrm>
        </p:grpSpPr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E2AC44E0-C661-674D-9F72-59FE803CB207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B01965E9-A72B-1747-A846-24DA16F64B96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AF10178-C220-4047-9A8C-6E292FDB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724" y="2132856"/>
            <a:ext cx="6249723" cy="3632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C1F613-814A-284C-B997-4D7881891FB2}"/>
              </a:ext>
            </a:extLst>
          </p:cNvPr>
          <p:cNvSpPr/>
          <p:nvPr/>
        </p:nvSpPr>
        <p:spPr>
          <a:xfrm>
            <a:off x="302155" y="2795019"/>
            <a:ext cx="2417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Установите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чат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на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свой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сайт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отвечайте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клиентам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режиме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реального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времени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Все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контакты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история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переписки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автоматически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сохранится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CRM</a:t>
            </a:r>
          </a:p>
        </p:txBody>
      </p:sp>
    </p:spTree>
    <p:extLst>
      <p:ext uri="{BB962C8B-B14F-4D97-AF65-F5344CB8AC3E}">
        <p14:creationId xmlns:p14="http://schemas.microsoft.com/office/powerpoint/2010/main" val="23868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EE2C30-6BD8-A34B-AF3A-10F51F771905}"/>
              </a:ext>
            </a:extLst>
          </p:cNvPr>
          <p:cNvSpPr/>
          <p:nvPr/>
        </p:nvSpPr>
        <p:spPr>
          <a:xfrm>
            <a:off x="467544" y="1436758"/>
            <a:ext cx="4389765" cy="295120"/>
          </a:xfrm>
          <a:prstGeom prst="rect">
            <a:avLst/>
          </a:prstGeom>
          <a:solidFill>
            <a:srgbClr val="00B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65CEE8C-39BB-804E-8E6A-6A5158F1192F}"/>
              </a:ext>
            </a:extLst>
          </p:cNvPr>
          <p:cNvSpPr txBox="1"/>
          <p:nvPr/>
        </p:nvSpPr>
        <p:spPr>
          <a:xfrm>
            <a:off x="392813" y="59498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Яндекс.Чат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в Битрикс24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73B9FB90-6926-2647-B664-57294F37AEDB}"/>
              </a:ext>
            </a:extLst>
          </p:cNvPr>
          <p:cNvSpPr txBox="1"/>
          <p:nvPr/>
        </p:nvSpPr>
        <p:spPr>
          <a:xfrm>
            <a:off x="467544" y="1408713"/>
            <a:ext cx="46290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Общайтесь с клиентом сразу в поиске Яндекса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0555BDE-8EAA-5F41-9499-8E818B97FF33}"/>
              </a:ext>
            </a:extLst>
          </p:cNvPr>
          <p:cNvSpPr txBox="1"/>
          <p:nvPr/>
        </p:nvSpPr>
        <p:spPr>
          <a:xfrm>
            <a:off x="467544" y="3429000"/>
            <a:ext cx="2752717" cy="141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Быстрое подключение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Чат в поиске Яндекса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 контакты сразу 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BB030CC8-56BB-F04E-BE61-E64108769A87}"/>
              </a:ext>
            </a:extLst>
          </p:cNvPr>
          <p:cNvGrpSpPr/>
          <p:nvPr/>
        </p:nvGrpSpPr>
        <p:grpSpPr>
          <a:xfrm>
            <a:off x="3325481" y="2596440"/>
            <a:ext cx="5818519" cy="4109952"/>
            <a:chOff x="6096000" y="2134000"/>
            <a:chExt cx="5590279" cy="3948734"/>
          </a:xfrm>
          <a:effectLst/>
        </p:grpSpPr>
        <p:pic>
          <p:nvPicPr>
            <p:cNvPr id="12" name="Рисунок 10">
              <a:extLst>
                <a:ext uri="{FF2B5EF4-FFF2-40B4-BE49-F238E27FC236}">
                  <a16:creationId xmlns="" xmlns:a16="http://schemas.microsoft.com/office/drawing/2014/main" id="{32DB9D29-7976-C54B-87F8-61CD24A4D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787"/>
            <a:stretch/>
          </p:blipFill>
          <p:spPr>
            <a:xfrm>
              <a:off x="6096000" y="2163680"/>
              <a:ext cx="5590279" cy="3088405"/>
            </a:xfrm>
            <a:prstGeom prst="rect">
              <a:avLst/>
            </a:prstGeom>
          </p:spPr>
        </p:pic>
        <p:sp>
          <p:nvSpPr>
            <p:cNvPr id="13" name="Rectangle 15">
              <a:extLst>
                <a:ext uri="{FF2B5EF4-FFF2-40B4-BE49-F238E27FC236}">
                  <a16:creationId xmlns="" xmlns:a16="http://schemas.microsoft.com/office/drawing/2014/main" id="{007EA8E0-E50A-FC4D-8B36-CDCBF5804E01}"/>
                </a:ext>
              </a:extLst>
            </p:cNvPr>
            <p:cNvSpPr/>
            <p:nvPr/>
          </p:nvSpPr>
          <p:spPr>
            <a:xfrm>
              <a:off x="6096000" y="2134000"/>
              <a:ext cx="5590279" cy="3948734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F622D3B-49A2-C64A-B971-13B8E8FD5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239"/>
            <a:stretch/>
          </p:blipFill>
          <p:spPr>
            <a:xfrm>
              <a:off x="6612466" y="4053174"/>
              <a:ext cx="2556269" cy="1016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38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8650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48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Быстрые ответы</a:t>
            </a:r>
            <a:endParaRPr lang="fr-FR" sz="4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72200" y="3276853"/>
            <a:ext cx="2602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 Normal" charset="0"/>
              </a:rPr>
              <a:t>Уменьшают нагрузку на операторов</a:t>
            </a:r>
            <a:endParaRPr lang="en-US" sz="1600" dirty="0">
              <a:solidFill>
                <a:prstClr val="white"/>
              </a:solidFill>
              <a:latin typeface="Trebuchet MS Normal" charset="0"/>
            </a:endParaRPr>
          </a:p>
          <a:p>
            <a:pPr defTabSz="685800"/>
            <a:endParaRPr lang="en-US" sz="1600" dirty="0">
              <a:solidFill>
                <a:prstClr val="white"/>
              </a:solidFill>
              <a:latin typeface="Trebuchet MS Normal" charset="0"/>
            </a:endParaRPr>
          </a:p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 Normal" charset="0"/>
              </a:rPr>
              <a:t>Ускоряют ответы </a:t>
            </a:r>
          </a:p>
          <a:p>
            <a:pPr defTabSz="685800"/>
            <a:endParaRPr lang="ru-RU" sz="1600" dirty="0">
              <a:solidFill>
                <a:prstClr val="white"/>
              </a:solidFill>
              <a:latin typeface="Trebuchet MS Normal" charset="0"/>
            </a:endParaRPr>
          </a:p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 Normal" charset="0"/>
              </a:rPr>
              <a:t>Снижают стоимость</a:t>
            </a:r>
          </a:p>
          <a:p>
            <a:pPr defTabSz="685800"/>
            <a:endParaRPr lang="fr-FR" sz="16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6872"/>
            <a:ext cx="576064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4A3E02D5-E427-9741-B99B-5A96CCA38F50}"/>
              </a:ext>
            </a:extLst>
          </p:cNvPr>
          <p:cNvSpPr txBox="1"/>
          <p:nvPr/>
        </p:nvSpPr>
        <p:spPr>
          <a:xfrm>
            <a:off x="6038131" y="2776282"/>
            <a:ext cx="2812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Подключение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CRM-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форм из Битрикс24 к сбору заявок Вконтакте в один клик</a:t>
            </a:r>
          </a:p>
          <a:p>
            <a:pPr defTabSz="685800"/>
            <a:endParaRPr lang="ru-RU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Данные сразу заносятся в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</a:t>
            </a:r>
          </a:p>
          <a:p>
            <a:pPr defTabSz="685800"/>
            <a:endParaRPr lang="ru-RU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ru-RU" sz="1600" b="1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Мы активно участвовали </a:t>
            </a:r>
          </a:p>
          <a:p>
            <a:pPr defTabSz="685800"/>
            <a:r>
              <a:rPr lang="ru-RU" sz="1600" b="1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 разработке форм </a:t>
            </a:r>
            <a:r>
              <a:rPr lang="ru-RU" sz="1600" b="1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ВКонтакте</a:t>
            </a:r>
            <a:endParaRPr lang="ru-RU" sz="1600" b="1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88AEB679-2588-D04D-927E-2C879FE319FC}"/>
              </a:ext>
            </a:extLst>
          </p:cNvPr>
          <p:cNvSpPr txBox="1"/>
          <p:nvPr/>
        </p:nvSpPr>
        <p:spPr>
          <a:xfrm>
            <a:off x="107504" y="226482"/>
            <a:ext cx="792088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4560"/>
              </a:lnSpc>
            </a:pPr>
            <a:r>
              <a:rPr lang="en-US" sz="4800" spc="-135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CRM-</a:t>
            </a:r>
            <a:r>
              <a:rPr lang="ru-RU" sz="4800" spc="-135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формы и </a:t>
            </a:r>
            <a:r>
              <a:rPr lang="ru-RU" sz="4800" spc="-135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ВКонтакте</a:t>
            </a:r>
            <a:endParaRPr lang="fr-FR" sz="4800" spc="-135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0FB4B6-4C47-9943-B68A-D37A85D4F662}"/>
              </a:ext>
            </a:extLst>
          </p:cNvPr>
          <p:cNvSpPr/>
          <p:nvPr/>
        </p:nvSpPr>
        <p:spPr>
          <a:xfrm>
            <a:off x="166398" y="917794"/>
            <a:ext cx="5904503" cy="290594"/>
          </a:xfrm>
          <a:prstGeom prst="rect">
            <a:avLst/>
          </a:prstGeom>
          <a:solidFill>
            <a:srgbClr val="00B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  <a:sym typeface="Helvetica Neue Med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1066071-51B4-2347-9CA8-A757834EDD48}"/>
              </a:ext>
            </a:extLst>
          </p:cNvPr>
          <p:cNvSpPr txBox="1"/>
          <p:nvPr/>
        </p:nvSpPr>
        <p:spPr>
          <a:xfrm>
            <a:off x="114419" y="908306"/>
            <a:ext cx="59426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35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Битрикс24 – первая </a:t>
            </a:r>
            <a:r>
              <a:rPr lang="en-US" sz="135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</a:t>
            </a:r>
            <a:r>
              <a:rPr lang="ru-RU" sz="135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, интегрированная со сбором заявок </a:t>
            </a:r>
            <a:r>
              <a:rPr lang="ru-RU" sz="135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ВКонтакте</a:t>
            </a:r>
            <a:endParaRPr lang="fr-FR" sz="135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7996BEC4-8E62-7B4E-99CA-E98F95F35484}"/>
              </a:ext>
            </a:extLst>
          </p:cNvPr>
          <p:cNvGrpSpPr/>
          <p:nvPr/>
        </p:nvGrpSpPr>
        <p:grpSpPr>
          <a:xfrm>
            <a:off x="310038" y="2368152"/>
            <a:ext cx="3370806" cy="3370806"/>
            <a:chOff x="396240" y="577729"/>
            <a:chExt cx="6050280" cy="6050280"/>
          </a:xfrm>
        </p:grpSpPr>
        <p:sp>
          <p:nvSpPr>
            <p:cNvPr id="12" name="Secteurs 11">
              <a:extLst>
                <a:ext uri="{FF2B5EF4-FFF2-40B4-BE49-F238E27FC236}">
                  <a16:creationId xmlns="" xmlns:a16="http://schemas.microsoft.com/office/drawing/2014/main" id="{9B1A0685-9164-2B4A-B836-B91C1F78BAF1}"/>
                </a:ext>
              </a:extLst>
            </p:cNvPr>
            <p:cNvSpPr/>
            <p:nvPr/>
          </p:nvSpPr>
          <p:spPr>
            <a:xfrm>
              <a:off x="474377" y="655866"/>
              <a:ext cx="5894007" cy="5894007"/>
            </a:xfrm>
            <a:prstGeom prst="pie">
              <a:avLst>
                <a:gd name="adj1" fmla="val 0"/>
                <a:gd name="adj2" fmla="val 10780687"/>
              </a:avLst>
            </a:prstGeom>
            <a:solidFill>
              <a:srgbClr val="00B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13" name="Secteurs 12">
              <a:extLst>
                <a:ext uri="{FF2B5EF4-FFF2-40B4-BE49-F238E27FC236}">
                  <a16:creationId xmlns="" xmlns:a16="http://schemas.microsoft.com/office/drawing/2014/main" id="{A8CA4487-ABC4-8D4C-91D9-93198B2C6177}"/>
                </a:ext>
              </a:extLst>
            </p:cNvPr>
            <p:cNvSpPr/>
            <p:nvPr/>
          </p:nvSpPr>
          <p:spPr>
            <a:xfrm>
              <a:off x="396240" y="577729"/>
              <a:ext cx="6050280" cy="6050280"/>
            </a:xfrm>
            <a:prstGeom prst="pie">
              <a:avLst>
                <a:gd name="adj1" fmla="val 0"/>
                <a:gd name="adj2" fmla="val 10780687"/>
              </a:avLst>
            </a:prstGeom>
            <a:noFill/>
            <a:ln w="3492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4000">
                    <a:srgbClr val="00BEF5"/>
                  </a:gs>
                  <a:gs pos="100000">
                    <a:srgbClr val="2D5D9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2FACE78-A7B0-BB45-B6B0-1DB5F8C2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4812"/>
            <a:ext cx="5728093" cy="3244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86D6D32D-277D-554A-A962-D89D40C76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5367150"/>
            <a:ext cx="743616" cy="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02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2108B41D-882E-D94F-B090-6AAC09057D8F}"/>
              </a:ext>
            </a:extLst>
          </p:cNvPr>
          <p:cNvGrpSpPr/>
          <p:nvPr/>
        </p:nvGrpSpPr>
        <p:grpSpPr>
          <a:xfrm>
            <a:off x="4823460" y="1789276"/>
            <a:ext cx="3981830" cy="3981830"/>
            <a:chOff x="396240" y="577729"/>
            <a:chExt cx="6050280" cy="6050280"/>
          </a:xfrm>
        </p:grpSpPr>
        <p:sp>
          <p:nvSpPr>
            <p:cNvPr id="9" name="Secteurs 8">
              <a:extLst>
                <a:ext uri="{FF2B5EF4-FFF2-40B4-BE49-F238E27FC236}">
                  <a16:creationId xmlns="" xmlns:a16="http://schemas.microsoft.com/office/drawing/2014/main" id="{5F41C6A2-CB7C-714E-82A5-4E1CB7D85C15}"/>
                </a:ext>
              </a:extLst>
            </p:cNvPr>
            <p:cNvSpPr/>
            <p:nvPr/>
          </p:nvSpPr>
          <p:spPr>
            <a:xfrm>
              <a:off x="474377" y="655866"/>
              <a:ext cx="5894007" cy="5894007"/>
            </a:xfrm>
            <a:prstGeom prst="pie">
              <a:avLst>
                <a:gd name="adj1" fmla="val 0"/>
                <a:gd name="adj2" fmla="val 10780687"/>
              </a:avLst>
            </a:prstGeom>
            <a:solidFill>
              <a:srgbClr val="00B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10" name="Secteurs 9">
              <a:extLst>
                <a:ext uri="{FF2B5EF4-FFF2-40B4-BE49-F238E27FC236}">
                  <a16:creationId xmlns="" xmlns:a16="http://schemas.microsoft.com/office/drawing/2014/main" id="{0B0FE7F0-A8A9-194C-A098-36BD049279EF}"/>
                </a:ext>
              </a:extLst>
            </p:cNvPr>
            <p:cNvSpPr/>
            <p:nvPr/>
          </p:nvSpPr>
          <p:spPr>
            <a:xfrm>
              <a:off x="396240" y="577729"/>
              <a:ext cx="6050280" cy="6050280"/>
            </a:xfrm>
            <a:prstGeom prst="pie">
              <a:avLst>
                <a:gd name="adj1" fmla="val 0"/>
                <a:gd name="adj2" fmla="val 10780687"/>
              </a:avLst>
            </a:prstGeom>
            <a:noFill/>
            <a:ln w="3492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4000">
                    <a:srgbClr val="00BEF5"/>
                  </a:gs>
                  <a:gs pos="100000">
                    <a:srgbClr val="2D5D9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45DC34EB-2FA5-D24C-9CCF-76AFDA857425}"/>
              </a:ext>
            </a:extLst>
          </p:cNvPr>
          <p:cNvSpPr txBox="1"/>
          <p:nvPr/>
        </p:nvSpPr>
        <p:spPr>
          <a:xfrm>
            <a:off x="341908" y="2874977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Быстрое подключение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CRM-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форм из Битрикс24 к формам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Facebook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defTabSz="685800"/>
            <a:endParaRPr lang="en-US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Данные из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Facebook 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сразу попадают в Битрикс24.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</a:t>
            </a:r>
            <a:endParaRPr lang="ru-RU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23B57A54-E9D6-4F41-8CC7-DA9923B10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80" y="4725144"/>
            <a:ext cx="724885" cy="7248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7875E1E8-581B-074C-80D0-1C647EB5FB3C}"/>
              </a:ext>
            </a:extLst>
          </p:cNvPr>
          <p:cNvSpPr txBox="1"/>
          <p:nvPr/>
        </p:nvSpPr>
        <p:spPr>
          <a:xfrm>
            <a:off x="313248" y="262528"/>
            <a:ext cx="8190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spc="-12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Facebook Lead Ads</a:t>
            </a:r>
            <a:endParaRPr lang="fr-FR" sz="4800" b="1" spc="-12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339B24B-2E0F-8543-9BE1-71593C187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057" y="2021493"/>
            <a:ext cx="5784943" cy="32766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E104BE2-C3AC-1447-8F5A-217A355C9920}"/>
              </a:ext>
            </a:extLst>
          </p:cNvPr>
          <p:cNvSpPr/>
          <p:nvPr/>
        </p:nvSpPr>
        <p:spPr>
          <a:xfrm>
            <a:off x="416641" y="1043791"/>
            <a:ext cx="4858757" cy="296179"/>
          </a:xfrm>
          <a:prstGeom prst="rect">
            <a:avLst/>
          </a:prstGeom>
          <a:solidFill>
            <a:srgbClr val="00B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  <a:sym typeface="Helvetica Neue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561C8507-45FE-D449-A34E-DC42EF67A497}"/>
              </a:ext>
            </a:extLst>
          </p:cNvPr>
          <p:cNvSpPr txBox="1"/>
          <p:nvPr/>
        </p:nvSpPr>
        <p:spPr>
          <a:xfrm>
            <a:off x="395536" y="1039888"/>
            <a:ext cx="4879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35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CRM-</a:t>
            </a:r>
            <a:r>
              <a:rPr lang="ru-RU" sz="135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формы в ваших рекламных объявлениях в один клик</a:t>
            </a:r>
            <a:endParaRPr lang="fr-FR" sz="135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733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6A253328-EBFC-8D45-9340-A8B84F320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98" y="2255768"/>
            <a:ext cx="3459434" cy="34594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5F9469E8-6CDA-3E41-98A0-56E5B1CFB66D}"/>
              </a:ext>
            </a:extLst>
          </p:cNvPr>
          <p:cNvSpPr txBox="1"/>
          <p:nvPr/>
        </p:nvSpPr>
        <p:spPr>
          <a:xfrm>
            <a:off x="0" y="873845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latin typeface="Trebuchet MS" charset="0"/>
                <a:ea typeface="Trebuchet MS" charset="0"/>
                <a:cs typeface="Trebuchet MS" charset="0"/>
              </a:rPr>
              <a:t>Мобильность</a:t>
            </a:r>
            <a:endParaRPr lang="fr-FR" sz="45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BF340150-1698-1F41-B88F-C717AFE524F6}"/>
              </a:ext>
            </a:extLst>
          </p:cNvPr>
          <p:cNvSpPr txBox="1"/>
          <p:nvPr/>
        </p:nvSpPr>
        <p:spPr>
          <a:xfrm>
            <a:off x="6981701" y="3339519"/>
            <a:ext cx="21622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Удобно для бизнеса: </a:t>
            </a:r>
          </a:p>
          <a:p>
            <a:r>
              <a:rPr lang="ru-RU" sz="1400" dirty="0"/>
              <a:t>вы общаетесь с клиентами в чате с телефона</a:t>
            </a:r>
          </a:p>
          <a:p>
            <a:endParaRPr lang="ru-RU" sz="1400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C48851F-7C32-AC4B-9EE6-DA7119F11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116" y="2283636"/>
            <a:ext cx="3459434" cy="34594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664BA0ED-3D87-8046-95A6-3D905DC67A9A}"/>
              </a:ext>
            </a:extLst>
          </p:cNvPr>
          <p:cNvSpPr txBox="1"/>
          <p:nvPr/>
        </p:nvSpPr>
        <p:spPr>
          <a:xfrm>
            <a:off x="157810" y="3339519"/>
            <a:ext cx="20379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Удобно для клиентов: они пишут вам в чат с телефона привычным способом </a:t>
            </a:r>
          </a:p>
          <a:p>
            <a:r>
              <a:rPr lang="ru-RU" sz="1400" dirty="0"/>
              <a:t>(из </a:t>
            </a:r>
            <a:r>
              <a:rPr lang="ru-RU" sz="1400" dirty="0" err="1"/>
              <a:t>соцсетей</a:t>
            </a:r>
            <a:r>
              <a:rPr lang="ru-RU" sz="1400" dirty="0"/>
              <a:t> или в чате на сайте)</a:t>
            </a:r>
          </a:p>
          <a:p>
            <a:endParaRPr lang="ru-RU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3EE0DCB1-21C7-6542-82FA-768F08BFE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186" y="2716115"/>
            <a:ext cx="1423015" cy="2531069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="" xmlns:a16="http://schemas.microsoft.com/office/drawing/2014/main" id="{4515FC6E-2493-5C49-9CA3-F4FC1A9273BB}"/>
              </a:ext>
            </a:extLst>
          </p:cNvPr>
          <p:cNvSpPr/>
          <p:nvPr/>
        </p:nvSpPr>
        <p:spPr>
          <a:xfrm rot="4323224" flipV="1">
            <a:off x="6186925" y="3640851"/>
            <a:ext cx="1741127" cy="1523038"/>
          </a:xfrm>
          <a:prstGeom prst="arc">
            <a:avLst>
              <a:gd name="adj1" fmla="val 17116493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F84C692E-CDB0-7044-8009-E279E3692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88" y="2716115"/>
            <a:ext cx="1423015" cy="2531069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="" xmlns:a16="http://schemas.microsoft.com/office/drawing/2014/main" id="{E296D731-73C0-4045-A341-00A9D6531D75}"/>
              </a:ext>
            </a:extLst>
          </p:cNvPr>
          <p:cNvSpPr/>
          <p:nvPr/>
        </p:nvSpPr>
        <p:spPr>
          <a:xfrm rot="4323224" flipH="1">
            <a:off x="1512346" y="3007275"/>
            <a:ext cx="1741127" cy="1523038"/>
          </a:xfrm>
          <a:prstGeom prst="arc">
            <a:avLst>
              <a:gd name="adj1" fmla="val 17116493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3383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150CC98-7392-034A-821C-1EAF70750DC1}"/>
              </a:ext>
            </a:extLst>
          </p:cNvPr>
          <p:cNvSpPr txBox="1"/>
          <p:nvPr/>
        </p:nvSpPr>
        <p:spPr>
          <a:xfrm>
            <a:off x="2771800" y="4029170"/>
            <a:ext cx="414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spc="-4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Интеграция с</a:t>
            </a:r>
            <a:r>
              <a:rPr lang="en-US" sz="3600" spc="-4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 CRM</a:t>
            </a:r>
            <a:endParaRPr kumimoji="0" lang="fr-FR" sz="3600" b="0" i="0" u="none" strike="noStrike" kern="1200" cap="none" spc="-4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8782AB9-DF8C-3349-B1A5-EAB59A51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19" y="1405025"/>
            <a:ext cx="1522571" cy="15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4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A318DD5E-540A-2049-98EA-C2C4A066BB35}"/>
              </a:ext>
            </a:extLst>
          </p:cNvPr>
          <p:cNvGrpSpPr/>
          <p:nvPr/>
        </p:nvGrpSpPr>
        <p:grpSpPr>
          <a:xfrm>
            <a:off x="5375146" y="2606526"/>
            <a:ext cx="3248339" cy="3248339"/>
            <a:chOff x="7297674" y="2966056"/>
            <a:chExt cx="3519915" cy="3519915"/>
          </a:xfrm>
        </p:grpSpPr>
        <p:sp>
          <p:nvSpPr>
            <p:cNvPr id="5" name="Ellipse 4">
              <a:extLst>
                <a:ext uri="{FF2B5EF4-FFF2-40B4-BE49-F238E27FC236}">
                  <a16:creationId xmlns="" xmlns:a16="http://schemas.microsoft.com/office/drawing/2014/main" id="{B3F8E462-4021-3D48-ABD8-156BF8F378AD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45688069-4DC6-5143-B667-BA32CD46246D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2596385-9743-904F-866D-B5EEEB24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075" y="2260593"/>
            <a:ext cx="6094926" cy="3496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B510D32-E5FB-C247-BC46-5E78C5FE3721}"/>
              </a:ext>
            </a:extLst>
          </p:cNvPr>
          <p:cNvSpPr txBox="1"/>
          <p:nvPr/>
        </p:nvSpPr>
        <p:spPr>
          <a:xfrm>
            <a:off x="395536" y="475573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4800" spc="-7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Карточка </a:t>
            </a:r>
            <a:r>
              <a:rPr lang="en-US" sz="4800" spc="-75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CRM</a:t>
            </a:r>
            <a:endParaRPr lang="fr-FR" sz="4800" spc="-75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15" name="TextBox 79">
            <a:extLst>
              <a:ext uri="{FF2B5EF4-FFF2-40B4-BE49-F238E27FC236}">
                <a16:creationId xmlns="" xmlns:a16="http://schemas.microsoft.com/office/drawing/2014/main" id="{C3199061-2651-BE45-85AC-497D404F735B}"/>
              </a:ext>
            </a:extLst>
          </p:cNvPr>
          <p:cNvSpPr txBox="1"/>
          <p:nvPr/>
        </p:nvSpPr>
        <p:spPr>
          <a:xfrm>
            <a:off x="477314" y="1347136"/>
            <a:ext cx="5073476" cy="323165"/>
          </a:xfrm>
          <a:prstGeom prst="rect">
            <a:avLst/>
          </a:prstGeom>
          <a:solidFill>
            <a:srgbClr val="21BCF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Вся история взаимоотношений</a:t>
            </a:r>
            <a:r>
              <a:rPr lang="en-US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и действий с клиентом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FA3644-4832-324B-883C-251FD7BE3C7F}"/>
              </a:ext>
            </a:extLst>
          </p:cNvPr>
          <p:cNvSpPr/>
          <p:nvPr/>
        </p:nvSpPr>
        <p:spPr>
          <a:xfrm>
            <a:off x="298596" y="2734633"/>
            <a:ext cx="2673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 коммуникации с клиентами </a:t>
            </a:r>
            <a:r>
              <a:rPr lang="ru-RU" sz="1600" dirty="0">
                <a:solidFill>
                  <a:srgbClr val="02BAEF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 реальном времени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: 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письма, звонки, </a:t>
            </a:r>
            <a:r>
              <a:rPr lang="en-US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SMS, 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Чаты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47E9911-7E2D-F84C-8920-8C9CA1B2921A}"/>
              </a:ext>
            </a:extLst>
          </p:cNvPr>
          <p:cNvSpPr/>
          <p:nvPr/>
        </p:nvSpPr>
        <p:spPr>
          <a:xfrm>
            <a:off x="296822" y="3964957"/>
            <a:ext cx="2673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Удобное редактирование «на лету»</a:t>
            </a:r>
          </a:p>
          <a:p>
            <a:pPr defTabSz="685800"/>
            <a:endParaRPr lang="ru-RU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/>
            <a:r>
              <a:rPr lang="ru-RU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Таймлайн</a:t>
            </a:r>
            <a:r>
              <a:rPr lang="ru-RU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(история и планы)</a:t>
            </a:r>
          </a:p>
        </p:txBody>
      </p:sp>
    </p:spTree>
    <p:extLst>
      <p:ext uri="{BB962C8B-B14F-4D97-AF65-F5344CB8AC3E}">
        <p14:creationId xmlns:p14="http://schemas.microsoft.com/office/powerpoint/2010/main" val="3673681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85490" y="631602"/>
            <a:ext cx="2809512" cy="5769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871" y="455782"/>
            <a:ext cx="7490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Люди привыкли общаться в разных каналах</a:t>
            </a:r>
          </a:p>
        </p:txBody>
      </p:sp>
      <p:sp>
        <p:nvSpPr>
          <p:cNvPr id="16" name="Овал 15"/>
          <p:cNvSpPr/>
          <p:nvPr/>
        </p:nvSpPr>
        <p:spPr>
          <a:xfrm>
            <a:off x="5081241" y="2565231"/>
            <a:ext cx="1059443" cy="1059443"/>
          </a:xfrm>
          <a:prstGeom prst="ellips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69882" y="4724586"/>
            <a:ext cx="1059443" cy="1059443"/>
          </a:xfrm>
          <a:prstGeom prst="ellips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66946" y="2565940"/>
            <a:ext cx="1059443" cy="1059443"/>
          </a:xfrm>
          <a:prstGeom prst="ellips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18" y="2850001"/>
            <a:ext cx="531986" cy="5319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80" y="2777244"/>
            <a:ext cx="657767" cy="6577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16" y="5004927"/>
            <a:ext cx="583654" cy="58365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952308" y="2741718"/>
            <a:ext cx="2228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Телефонные звонки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35916" y="5004927"/>
            <a:ext cx="2649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Мессенджеры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53406" y="2741718"/>
            <a:ext cx="2384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Электронная почта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353406" y="4897656"/>
            <a:ext cx="2057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Социальные сети</a:t>
            </a:r>
          </a:p>
        </p:txBody>
      </p:sp>
      <p:sp>
        <p:nvSpPr>
          <p:cNvPr id="31" name="Овал 30"/>
          <p:cNvSpPr/>
          <p:nvPr/>
        </p:nvSpPr>
        <p:spPr>
          <a:xfrm>
            <a:off x="5157185" y="4672001"/>
            <a:ext cx="1059443" cy="1059443"/>
          </a:xfrm>
          <a:prstGeom prst="ellips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541" y="4908766"/>
            <a:ext cx="635550" cy="6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96466" y="289752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4800" spc="-1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Персональное обслуживание</a:t>
            </a:r>
            <a:endParaRPr lang="fr-FR" sz="4800" spc="-1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3" name="TextBox 79">
            <a:extLst>
              <a:ext uri="{FF2B5EF4-FFF2-40B4-BE49-F238E27FC236}">
                <a16:creationId xmlns="" xmlns:a16="http://schemas.microsoft.com/office/drawing/2014/main" id="{BA03D7E9-4D2C-8B48-A67C-31FF90F73C74}"/>
              </a:ext>
            </a:extLst>
          </p:cNvPr>
          <p:cNvSpPr txBox="1"/>
          <p:nvPr/>
        </p:nvSpPr>
        <p:spPr>
          <a:xfrm>
            <a:off x="395536" y="1129758"/>
            <a:ext cx="2667579" cy="284693"/>
          </a:xfrm>
          <a:prstGeom prst="rect">
            <a:avLst/>
          </a:prstGeom>
          <a:solidFill>
            <a:srgbClr val="21BCF1"/>
          </a:solidFill>
        </p:spPr>
        <p:txBody>
          <a:bodyPr wrap="square" rtlCol="0" anchor="ctr">
            <a:spAutoFit/>
          </a:bodyPr>
          <a:lstStyle/>
          <a:p>
            <a:pPr defTabSz="685800">
              <a:lnSpc>
                <a:spcPts val="1500"/>
              </a:lnSpc>
            </a:pPr>
            <a:r>
              <a:rPr lang="en-US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CRM </a:t>
            </a: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узнает клиента</a:t>
            </a:r>
            <a:r>
              <a:rPr lang="en-US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ru-RU" sz="1500" dirty="0">
                <a:solidFill>
                  <a:prstClr val="white"/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всегда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54B40E3-7961-7B4C-9268-EE75F68567C2}"/>
              </a:ext>
            </a:extLst>
          </p:cNvPr>
          <p:cNvSpPr/>
          <p:nvPr/>
        </p:nvSpPr>
        <p:spPr>
          <a:xfrm>
            <a:off x="184645" y="2852936"/>
            <a:ext cx="2705359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Всегда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видна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история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общения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с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клиентом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CRM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узнает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клиента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между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разными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каналами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>
              <a:spcBef>
                <a:spcPts val="450"/>
              </a:spcBef>
              <a:spcAft>
                <a:spcPts val="450"/>
              </a:spcAft>
            </a:pP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Автоматическое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определение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постоянных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клиентов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ФИО,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емейлу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телефону</a:t>
            </a:r>
            <a:endParaRPr lang="fr-FR" sz="1600" dirty="0">
              <a:solidFill>
                <a:prstClr val="white"/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1CA48094-3845-3948-BA35-A559D24BA0F0}"/>
              </a:ext>
            </a:extLst>
          </p:cNvPr>
          <p:cNvGrpSpPr/>
          <p:nvPr/>
        </p:nvGrpSpPr>
        <p:grpSpPr>
          <a:xfrm>
            <a:off x="5942095" y="2982713"/>
            <a:ext cx="3016168" cy="3016168"/>
            <a:chOff x="7297674" y="2966056"/>
            <a:chExt cx="3519915" cy="3519915"/>
          </a:xfrm>
        </p:grpSpPr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50E46215-445F-D345-B75D-D5706E1DCF99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="" xmlns:a16="http://schemas.microsoft.com/office/drawing/2014/main" id="{5DE771C1-DE44-0F40-89B2-47CA96228C0D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  <a:sym typeface="Helvetica Neue Medium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5634AB8-F711-7E41-A485-6D54B4A3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305" y="2132856"/>
            <a:ext cx="6103695" cy="3501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47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044FE0A6-729B-BE49-BCC2-C12F533A6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3014" r="12500" b="126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7B3F120-FA35-E148-ADAC-4977697052E5}"/>
              </a:ext>
            </a:extLst>
          </p:cNvPr>
          <p:cNvSpPr/>
          <p:nvPr/>
        </p:nvSpPr>
        <p:spPr>
          <a:xfrm>
            <a:off x="0" y="10822"/>
            <a:ext cx="9144000" cy="68471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 dirty="0">
              <a:solidFill>
                <a:prstClr val="white"/>
              </a:solidFill>
              <a:latin typeface="Trebuchet MS Norm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8A9D4C-19F3-EF44-82F2-FC4FDDB831B1}"/>
              </a:ext>
            </a:extLst>
          </p:cNvPr>
          <p:cNvSpPr/>
          <p:nvPr/>
        </p:nvSpPr>
        <p:spPr>
          <a:xfrm>
            <a:off x="7115233" y="4789601"/>
            <a:ext cx="1868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Вы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отвечаете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клиентам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быстро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там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,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где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им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удобно</a:t>
            </a:r>
            <a:r>
              <a:rPr lang="ru-RU" sz="1400" dirty="0">
                <a:solidFill>
                  <a:prstClr val="white"/>
                </a:solidFill>
                <a:latin typeface="Trebuchet MS" panose="020B0603020202020204"/>
              </a:rPr>
              <a:t>. Клиенты это ценят!</a:t>
            </a:r>
            <a:endParaRPr lang="fr-FR" sz="14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3" name="Grouper 5">
            <a:extLst>
              <a:ext uri="{FF2B5EF4-FFF2-40B4-BE49-F238E27FC236}">
                <a16:creationId xmlns="" xmlns:a16="http://schemas.microsoft.com/office/drawing/2014/main" id="{39020C54-6696-1146-9C2C-408607855554}"/>
              </a:ext>
            </a:extLst>
          </p:cNvPr>
          <p:cNvGrpSpPr/>
          <p:nvPr/>
        </p:nvGrpSpPr>
        <p:grpSpPr>
          <a:xfrm>
            <a:off x="441210" y="290061"/>
            <a:ext cx="8024698" cy="761747"/>
            <a:chOff x="2392913" y="323504"/>
            <a:chExt cx="10699597" cy="1015662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5C33186A-2EE9-0D43-9CBA-FDD78F4BB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913" y="539083"/>
              <a:ext cx="4155239" cy="75963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="" xmlns:a16="http://schemas.microsoft.com/office/drawing/2014/main" id="{9387A17E-77D7-684F-8DD1-A8938005260C}"/>
                </a:ext>
              </a:extLst>
            </p:cNvPr>
            <p:cNvSpPr txBox="1"/>
            <p:nvPr/>
          </p:nvSpPr>
          <p:spPr>
            <a:xfrm>
              <a:off x="6657689" y="323504"/>
              <a:ext cx="6434821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4350" b="1" spc="-60" dirty="0">
                  <a:solidFill>
                    <a:prstClr val="white"/>
                  </a:solidFill>
                  <a:latin typeface="Trebuchet MS" charset="0"/>
                  <a:ea typeface="Trebuchet MS" charset="0"/>
                  <a:cs typeface="Trebuchet MS" charset="0"/>
                </a:rPr>
                <a:t>Контакт-центр</a:t>
              </a:r>
              <a:endParaRPr lang="fr-FR" sz="4350" b="1" spc="-6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B13A6028-B895-0045-9290-D04431075A04}"/>
              </a:ext>
            </a:extLst>
          </p:cNvPr>
          <p:cNvSpPr txBox="1"/>
          <p:nvPr/>
        </p:nvSpPr>
        <p:spPr>
          <a:xfrm>
            <a:off x="3669742" y="891243"/>
            <a:ext cx="333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kern="1400" spc="9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помогает любить клиентов</a:t>
            </a:r>
            <a:endParaRPr lang="fr-FR" kern="1400" spc="9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D6A077-0E86-3046-9917-C77BEA36D3D7}"/>
              </a:ext>
            </a:extLst>
          </p:cNvPr>
          <p:cNvSpPr/>
          <p:nvPr/>
        </p:nvSpPr>
        <p:spPr>
          <a:xfrm>
            <a:off x="517574" y="4789601"/>
            <a:ext cx="2249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Ваш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Facebook, Instagram,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ВКонтакте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,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телефон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почта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подключены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к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Битрикс24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E9A26B2-AFF5-8346-9122-08693AC38958}"/>
              </a:ext>
            </a:extLst>
          </p:cNvPr>
          <p:cNvSpPr/>
          <p:nvPr/>
        </p:nvSpPr>
        <p:spPr>
          <a:xfrm>
            <a:off x="2767514" y="4789601"/>
            <a:ext cx="2249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Контакты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,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вся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переписка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записи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разговоров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с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клиентами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сохраняется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в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CRM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C0B0951-75B4-454C-BE6A-68B5AF6370A4}"/>
              </a:ext>
            </a:extLst>
          </p:cNvPr>
          <p:cNvSpPr/>
          <p:nvPr/>
        </p:nvSpPr>
        <p:spPr>
          <a:xfrm>
            <a:off x="5017453" y="4789601"/>
            <a:ext cx="1716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Ни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один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потенциальный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клиент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не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будет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400" dirty="0" err="1">
                <a:solidFill>
                  <a:prstClr val="white"/>
                </a:solidFill>
                <a:latin typeface="Trebuchet MS" panose="020B0603020202020204"/>
              </a:rPr>
              <a:t>потерян</a:t>
            </a:r>
            <a:r>
              <a:rPr lang="fr-FR" sz="1400" dirty="0">
                <a:solidFill>
                  <a:prstClr val="white"/>
                </a:solidFill>
                <a:latin typeface="Trebuchet MS" panose="020B0603020202020204"/>
              </a:rPr>
              <a:t>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14AF75BD-C891-7C43-9D98-A8E32AD0F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517" y="3718120"/>
            <a:ext cx="1038095" cy="10380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4093DC6-CD95-434F-988B-6467D8F57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789" y="3693543"/>
            <a:ext cx="851620" cy="8516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99E854C7-E216-7D45-8469-B5A790570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7514" y="3534783"/>
            <a:ext cx="1161757" cy="11617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01E71267-8038-E04E-BD58-2472370914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002" y="3778262"/>
            <a:ext cx="682184" cy="68218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C72430E6-6B6A-264B-A1D5-32D551BCB9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1" y="3789505"/>
            <a:ext cx="682184" cy="6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F7637AF-89BF-A14E-A25A-4159BA049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38"/>
          <a:stretch/>
        </p:blipFill>
        <p:spPr>
          <a:xfrm>
            <a:off x="4582002" y="4217"/>
            <a:ext cx="4561998" cy="68431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EE3C50B3-7B4C-6545-8777-87C3EC5B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1" r="7159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2671BBB-EB31-2F41-AEA2-F08C21D817A1}"/>
              </a:ext>
            </a:extLst>
          </p:cNvPr>
          <p:cNvSpPr/>
          <p:nvPr/>
        </p:nvSpPr>
        <p:spPr>
          <a:xfrm>
            <a:off x="-34641" y="0"/>
            <a:ext cx="9188642" cy="684740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  <a:sym typeface="Helvetica Neue Medium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1738B34E-CB7D-F044-A45A-4279E0B6E8B8}"/>
              </a:ext>
            </a:extLst>
          </p:cNvPr>
          <p:cNvCxnSpPr>
            <a:cxnSpLocks/>
          </p:cNvCxnSpPr>
          <p:nvPr/>
        </p:nvCxnSpPr>
        <p:spPr>
          <a:xfrm>
            <a:off x="4572000" y="857250"/>
            <a:ext cx="0" cy="51435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="" xmlns:a16="http://schemas.microsoft.com/office/drawing/2014/main" id="{779D6886-5F79-0E42-A78D-2A6F1700AD4E}"/>
              </a:ext>
            </a:extLst>
          </p:cNvPr>
          <p:cNvSpPr/>
          <p:nvPr/>
        </p:nvSpPr>
        <p:spPr>
          <a:xfrm>
            <a:off x="2875782" y="1732782"/>
            <a:ext cx="3392436" cy="3392436"/>
          </a:xfrm>
          <a:prstGeom prst="ellipse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  <a:sym typeface="Helvetica Neue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954829E7-D79B-5C4D-9089-CE0AFA7D4FA3}"/>
              </a:ext>
            </a:extLst>
          </p:cNvPr>
          <p:cNvSpPr txBox="1"/>
          <p:nvPr/>
        </p:nvSpPr>
        <p:spPr>
          <a:xfrm>
            <a:off x="2778919" y="3382219"/>
            <a:ext cx="35890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80000"/>
              </a:lnSpc>
            </a:pPr>
            <a:r>
              <a:rPr lang="ru-RU" b="1" spc="-9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Битрикс24.Контакт-центр</a:t>
            </a:r>
            <a:r>
              <a:rPr lang="ru-RU" spc="-9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algn="ctr" defTabSz="685800">
              <a:lnSpc>
                <a:spcPct val="80000"/>
              </a:lnSpc>
            </a:pPr>
            <a:r>
              <a:rPr lang="ru-RU" b="1" spc="-9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подходит для любого бизнеса</a:t>
            </a:r>
            <a:endParaRPr lang="fr-FR" b="1" spc="-90" dirty="0">
              <a:solidFill>
                <a:prstClr val="white">
                  <a:lumMod val="95000"/>
                </a:prstClr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54861537-4515-7B40-8399-0170DB53E98B}"/>
              </a:ext>
            </a:extLst>
          </p:cNvPr>
          <p:cNvSpPr txBox="1"/>
          <p:nvPr/>
        </p:nvSpPr>
        <p:spPr>
          <a:xfrm>
            <a:off x="5076056" y="5933304"/>
            <a:ext cx="358902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80000"/>
              </a:lnSpc>
            </a:pPr>
            <a:r>
              <a:rPr lang="ru-RU" sz="1050" b="1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КРУПНЫМ КОМПАНИЯМ</a:t>
            </a:r>
          </a:p>
          <a:p>
            <a:pPr algn="r" defTabSz="685800">
              <a:lnSpc>
                <a:spcPct val="80000"/>
              </a:lnSpc>
            </a:pPr>
            <a:endParaRPr lang="en-US" sz="1050" spc="-30" dirty="0">
              <a:solidFill>
                <a:prstClr val="white">
                  <a:lumMod val="95000"/>
                </a:prstClr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algn="r" defTabSz="685800">
              <a:lnSpc>
                <a:spcPct val="80000"/>
              </a:lnSpc>
            </a:pPr>
            <a:r>
              <a:rPr lang="ru-RU" sz="1050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распределение большого потока входящих сообщений </a:t>
            </a:r>
          </a:p>
          <a:p>
            <a:pPr algn="r" defTabSz="685800">
              <a:lnSpc>
                <a:spcPct val="80000"/>
              </a:lnSpc>
            </a:pPr>
            <a:r>
              <a:rPr lang="ru-RU" sz="1050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от клиентов на очередь сотрудников</a:t>
            </a:r>
            <a:endParaRPr lang="fr-FR" sz="1050" spc="-30" dirty="0">
              <a:solidFill>
                <a:prstClr val="white">
                  <a:lumMod val="95000"/>
                </a:prstClr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B10D3A2-60F2-FD41-B7E3-C9CD07CB00AD}"/>
              </a:ext>
            </a:extLst>
          </p:cNvPr>
          <p:cNvSpPr txBox="1"/>
          <p:nvPr/>
        </p:nvSpPr>
        <p:spPr>
          <a:xfrm>
            <a:off x="334908" y="5933304"/>
            <a:ext cx="358902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80000"/>
              </a:lnSpc>
            </a:pPr>
            <a:r>
              <a:rPr lang="ru-RU" sz="1050" b="1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МАЛОМУ БИЗНЕСУ</a:t>
            </a:r>
          </a:p>
          <a:p>
            <a:pPr defTabSz="685800">
              <a:lnSpc>
                <a:spcPct val="80000"/>
              </a:lnSpc>
            </a:pPr>
            <a:endParaRPr lang="en-US" sz="1050" spc="-30" dirty="0">
              <a:solidFill>
                <a:prstClr val="white">
                  <a:lumMod val="95000"/>
                </a:prstClr>
              </a:solidFill>
              <a:latin typeface="Trebuchet MS" panose="020B0603020202020204"/>
              <a:ea typeface="Helvetica Neue Medium"/>
              <a:cs typeface="Helvetica Neue Medium"/>
              <a:sym typeface="Helvetica Neue Medium"/>
            </a:endParaRPr>
          </a:p>
          <a:p>
            <a:pPr defTabSz="685800">
              <a:lnSpc>
                <a:spcPct val="80000"/>
              </a:lnSpc>
            </a:pPr>
            <a:r>
              <a:rPr lang="ru-RU" sz="1050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удобное общение с клиентами из любой точки</a:t>
            </a:r>
          </a:p>
          <a:p>
            <a:pPr defTabSz="685800">
              <a:lnSpc>
                <a:spcPct val="80000"/>
              </a:lnSpc>
            </a:pPr>
            <a:r>
              <a:rPr lang="ru-RU" sz="1050" spc="-30" dirty="0">
                <a:solidFill>
                  <a:prstClr val="white">
                    <a:lumMod val="95000"/>
                  </a:prstClr>
                </a:solidFill>
                <a:latin typeface="Trebuchet MS" panose="020B0603020202020204"/>
                <a:ea typeface="Helvetica Neue Medium"/>
                <a:cs typeface="Helvetica Neue Medium"/>
                <a:sym typeface="Helvetica Neue Medium"/>
              </a:rPr>
              <a:t>клиент быстро получит ответ там, где спросил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3DB5F81D-4242-154E-8ED8-19F233806D5F}"/>
              </a:ext>
            </a:extLst>
          </p:cNvPr>
          <p:cNvCxnSpPr>
            <a:cxnSpLocks/>
          </p:cNvCxnSpPr>
          <p:nvPr/>
        </p:nvCxnSpPr>
        <p:spPr>
          <a:xfrm flipH="1">
            <a:off x="8665877" y="3738562"/>
            <a:ext cx="206394" cy="2426742"/>
          </a:xfrm>
          <a:prstGeom prst="line">
            <a:avLst/>
          </a:prstGeom>
          <a:ln cap="rnd">
            <a:solidFill>
              <a:schemeClr val="tx1">
                <a:lumMod val="95000"/>
              </a:schemeClr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AA16A5C1-92C1-7B47-B78D-F12E2EF5931C}"/>
              </a:ext>
            </a:extLst>
          </p:cNvPr>
          <p:cNvGrpSpPr/>
          <p:nvPr/>
        </p:nvGrpSpPr>
        <p:grpSpPr>
          <a:xfrm>
            <a:off x="412491" y="4549140"/>
            <a:ext cx="1555651" cy="1616164"/>
            <a:chOff x="687150" y="4815840"/>
            <a:chExt cx="1796970" cy="746760"/>
          </a:xfrm>
        </p:grpSpPr>
        <p:cxnSp>
          <p:nvCxnSpPr>
            <p:cNvPr id="30" name="Connecteur droit 29">
              <a:extLst>
                <a:ext uri="{FF2B5EF4-FFF2-40B4-BE49-F238E27FC236}">
                  <a16:creationId xmlns="" xmlns:a16="http://schemas.microsoft.com/office/drawing/2014/main" id="{D2FB481A-489B-2846-8C55-3BD130A94F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1526" y="4815840"/>
              <a:ext cx="252594" cy="746760"/>
            </a:xfrm>
            <a:prstGeom prst="line">
              <a:avLst/>
            </a:prstGeom>
            <a:ln cap="rnd">
              <a:solidFill>
                <a:schemeClr val="tx1">
                  <a:lumMod val="9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="" xmlns:a16="http://schemas.microsoft.com/office/drawing/2014/main" id="{E64B307D-83F0-C646-A29B-0F49AD4668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150" y="5562600"/>
              <a:ext cx="1543008" cy="0"/>
            </a:xfrm>
            <a:prstGeom prst="line">
              <a:avLst/>
            </a:prstGeom>
            <a:ln cap="rnd">
              <a:solidFill>
                <a:schemeClr val="tx1">
                  <a:lumMod val="95000"/>
                </a:schemeClr>
              </a:solidFill>
              <a:round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necteur droit 35">
            <a:extLst>
              <a:ext uri="{FF2B5EF4-FFF2-40B4-BE49-F238E27FC236}">
                <a16:creationId xmlns="" xmlns:a16="http://schemas.microsoft.com/office/drawing/2014/main" id="{5BA143EC-D2AB-2646-8546-DC2BA4CEAAFF}"/>
              </a:ext>
            </a:extLst>
          </p:cNvPr>
          <p:cNvCxnSpPr>
            <a:cxnSpLocks/>
          </p:cNvCxnSpPr>
          <p:nvPr/>
        </p:nvCxnSpPr>
        <p:spPr>
          <a:xfrm flipH="1">
            <a:off x="7175856" y="6165304"/>
            <a:ext cx="1490021" cy="0"/>
          </a:xfrm>
          <a:prstGeom prst="line">
            <a:avLst/>
          </a:prstGeom>
          <a:ln cap="rnd">
            <a:solidFill>
              <a:schemeClr val="tx1">
                <a:lumMod val="95000"/>
              </a:schemeClr>
            </a:solidFill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A85D3122-3344-B741-A1DA-41C25C870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291" y="2416567"/>
            <a:ext cx="701039" cy="7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69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686355-427E-B64B-8422-F029FC2C8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7F18721-2D1D-5249-B140-70B4F2A42259}"/>
              </a:ext>
            </a:extLst>
          </p:cNvPr>
          <p:cNvSpPr/>
          <p:nvPr/>
        </p:nvSpPr>
        <p:spPr>
          <a:xfrm>
            <a:off x="0" y="0"/>
            <a:ext cx="9168493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  <a:sym typeface="Helvetica Neue 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9454" y="1516166"/>
            <a:ext cx="5143500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30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Обсудим</a:t>
            </a:r>
            <a:r>
              <a:rPr lang="en-US" sz="30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? </a:t>
            </a:r>
            <a:r>
              <a:rPr lang="en-US" sz="3038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13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87805" y="3245094"/>
            <a:ext cx="18341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u="sng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bitrix24</a:t>
            </a:r>
            <a:r>
              <a:rPr lang="ru-RU" sz="2700" u="sng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.</a:t>
            </a:r>
            <a:r>
              <a:rPr lang="en-US" sz="2700" u="sng" dirty="0" err="1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ru</a:t>
            </a:r>
            <a:endParaRPr lang="fr-FR" sz="2700" u="sng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sp>
        <p:nvSpPr>
          <p:cNvPr id="8" name="Arc 7"/>
          <p:cNvSpPr/>
          <p:nvPr/>
        </p:nvSpPr>
        <p:spPr>
          <a:xfrm rot="18452916" flipH="1" flipV="1">
            <a:off x="5357450" y="2959256"/>
            <a:ext cx="715970" cy="732410"/>
          </a:xfrm>
          <a:prstGeom prst="arc">
            <a:avLst>
              <a:gd name="adj1" fmla="val 15098966"/>
              <a:gd name="adj2" fmla="val 360715"/>
            </a:avLst>
          </a:prstGeom>
          <a:ln w="44450" cap="rnd">
            <a:solidFill>
              <a:srgbClr val="00B0F0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013">
              <a:solidFill>
                <a:prstClr val="black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5881" y="3142318"/>
            <a:ext cx="1557184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013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Создайте свой Битрикс24 </a:t>
            </a:r>
            <a:r>
              <a:rPr lang="ru-RU" sz="1013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Helvetica Neue Medium"/>
              </a:rPr>
              <a:t>прямо сейчас </a:t>
            </a:r>
            <a:r>
              <a:rPr lang="ru-RU" sz="1013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1013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  <a:sym typeface="Helvetica Neue Medium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alphaModFix amt="41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650" y="5640600"/>
            <a:ext cx="944417" cy="1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/>
          <p:nvPr/>
        </p:nvSpPr>
        <p:spPr>
          <a:xfrm>
            <a:off x="1856845" y="4844226"/>
            <a:ext cx="335008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013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Щибук Татьяна</a:t>
            </a:r>
          </a:p>
          <a:p>
            <a:pPr defTabSz="685800"/>
            <a:r>
              <a:rPr lang="ru-RU" sz="1013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  <a:ea typeface="Helvetica Neue Medium"/>
                <a:cs typeface="Helvetica Neue Medium"/>
                <a:sym typeface="Helvetica Neue Medium"/>
              </a:rPr>
              <a:t>Руководитель проектов Битрикс24</a:t>
            </a:r>
            <a:endParaRPr lang="ru-RU" sz="1013" dirty="0">
              <a:solidFill>
                <a:prstClr val="white">
                  <a:lumMod val="95000"/>
                </a:prstClr>
              </a:solidFill>
              <a:latin typeface="Trebuchet MS Обычный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48712" y="1578649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fr-FR" sz="1013">
              <a:solidFill>
                <a:prstClr val="black"/>
              </a:solidFill>
              <a:latin typeface="Calibri" panose="020F0502020204030204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C:\Users\User\Desktop\МУЗ\9e2832a3b8bdd809a7dd3adeaed8ad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47" y="4688604"/>
            <a:ext cx="715327" cy="71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85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0" y="625"/>
            <a:ext cx="9144000" cy="6857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4909" y="1747121"/>
            <a:ext cx="3240446" cy="335492"/>
          </a:xfrm>
          <a:prstGeom prst="rect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7767" y="1763631"/>
            <a:ext cx="34853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Главное, чтобы было удобно!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014740" y="2204279"/>
            <a:ext cx="4025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Они ждут того же от общения с компаниями</a:t>
            </a:r>
          </a:p>
        </p:txBody>
      </p:sp>
      <p:sp>
        <p:nvSpPr>
          <p:cNvPr id="7" name="Прямоугольный треугольник 6"/>
          <p:cNvSpPr/>
          <p:nvPr/>
        </p:nvSpPr>
        <p:spPr>
          <a:xfrm flipV="1">
            <a:off x="765295" y="2030792"/>
            <a:ext cx="220272" cy="233337"/>
          </a:xfrm>
          <a:prstGeom prst="rtTriangl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рямоугольный треугольник 32"/>
          <p:cNvSpPr/>
          <p:nvPr/>
        </p:nvSpPr>
        <p:spPr>
          <a:xfrm flipH="1" flipV="1">
            <a:off x="3949036" y="2987412"/>
            <a:ext cx="207725" cy="24271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88583" y="3768523"/>
            <a:ext cx="3441167" cy="335492"/>
          </a:xfrm>
          <a:prstGeom prst="rect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1440" y="3785033"/>
            <a:ext cx="34853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Чтобы был персональный подход</a:t>
            </a:r>
          </a:p>
        </p:txBody>
      </p:sp>
      <p:sp>
        <p:nvSpPr>
          <p:cNvPr id="39" name="Прямоугольный треугольник 38"/>
          <p:cNvSpPr/>
          <p:nvPr/>
        </p:nvSpPr>
        <p:spPr>
          <a:xfrm flipV="1">
            <a:off x="788969" y="4052193"/>
            <a:ext cx="220272" cy="233337"/>
          </a:xfrm>
          <a:prstGeom prst="rtTriangle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503622" y="2722909"/>
            <a:ext cx="2786732" cy="3354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573020" y="2746808"/>
            <a:ext cx="42845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Чтобы отвечали быстро!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3864" y="1799372"/>
            <a:ext cx="231419" cy="2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15282" y="2732257"/>
            <a:ext cx="4667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ple Color Emoji" charset="0"/>
                <a:ea typeface="+mn-ea"/>
                <a:cs typeface="+mn-cs"/>
              </a:rPr>
              <a:t>😉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ple Color Emoji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69424" y="3776446"/>
            <a:ext cx="4539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ple Color Emoji" charset="0"/>
                <a:ea typeface="+mn-ea"/>
                <a:cs typeface="+mn-cs"/>
              </a:rPr>
              <a:t>😎</a:t>
            </a:r>
          </a:p>
        </p:txBody>
      </p:sp>
      <p:sp>
        <p:nvSpPr>
          <p:cNvPr id="48" name="Прямоугольный треугольник 47"/>
          <p:cNvSpPr/>
          <p:nvPr/>
        </p:nvSpPr>
        <p:spPr>
          <a:xfrm flipH="1" flipV="1">
            <a:off x="3949036" y="4941175"/>
            <a:ext cx="207725" cy="24271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37690" y="4676672"/>
            <a:ext cx="952664" cy="3354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28751" y="4581128"/>
            <a:ext cx="6620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5C96EAC6-A191-4441-9222-6DA60C06919F}"/>
              </a:ext>
            </a:extLst>
          </p:cNvPr>
          <p:cNvSpPr/>
          <p:nvPr/>
        </p:nvSpPr>
        <p:spPr>
          <a:xfrm>
            <a:off x="3050931" y="3400944"/>
            <a:ext cx="3049172" cy="3437926"/>
          </a:xfrm>
          <a:prstGeom prst="rect">
            <a:avLst/>
          </a:prstGeom>
          <a:solidFill>
            <a:srgbClr val="00B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6223DC8C-19B2-FC4B-BEA8-E1721BBD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1" t="4204" r="25492" b="9447"/>
          <a:stretch/>
        </p:blipFill>
        <p:spPr>
          <a:xfrm>
            <a:off x="0" y="0"/>
            <a:ext cx="3059906" cy="3379250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="" xmlns:a16="http://schemas.microsoft.com/office/drawing/2014/main" id="{E4FB622B-A3C3-FA4B-9A5A-63362C9F83F5}"/>
              </a:ext>
            </a:extLst>
          </p:cNvPr>
          <p:cNvSpPr/>
          <p:nvPr/>
        </p:nvSpPr>
        <p:spPr>
          <a:xfrm>
            <a:off x="-28580" y="3070640"/>
            <a:ext cx="3063239" cy="308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="" xmlns:a16="http://schemas.microsoft.com/office/drawing/2014/main" id="{62276D71-4E8B-8143-9677-55132F100066}"/>
              </a:ext>
            </a:extLst>
          </p:cNvPr>
          <p:cNvSpPr/>
          <p:nvPr/>
        </p:nvSpPr>
        <p:spPr>
          <a:xfrm rot="10800000">
            <a:off x="3000044" y="3379165"/>
            <a:ext cx="3122057" cy="30948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13132877-5D3D-904B-B426-810673EDA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1" r="37334" b="34018"/>
          <a:stretch/>
        </p:blipFill>
        <p:spPr>
          <a:xfrm>
            <a:off x="6110837" y="0"/>
            <a:ext cx="3040197" cy="3350784"/>
          </a:xfrm>
          <a:prstGeom prst="rect">
            <a:avLst/>
          </a:prstGeom>
        </p:spPr>
      </p:pic>
      <p:sp>
        <p:nvSpPr>
          <p:cNvPr id="34" name="Triangle 33">
            <a:extLst>
              <a:ext uri="{FF2B5EF4-FFF2-40B4-BE49-F238E27FC236}">
                <a16:creationId xmlns="" xmlns:a16="http://schemas.microsoft.com/office/drawing/2014/main" id="{96AC1E1F-8508-7847-B193-00188199E5CF}"/>
              </a:ext>
            </a:extLst>
          </p:cNvPr>
          <p:cNvSpPr/>
          <p:nvPr/>
        </p:nvSpPr>
        <p:spPr>
          <a:xfrm>
            <a:off x="6108896" y="3043685"/>
            <a:ext cx="3042138" cy="308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64" name="Groupe 63">
            <a:extLst>
              <a:ext uri="{FF2B5EF4-FFF2-40B4-BE49-F238E27FC236}">
                <a16:creationId xmlns="" xmlns:a16="http://schemas.microsoft.com/office/drawing/2014/main" id="{CAC982E9-0FBF-4E49-A5C2-176DD496BC41}"/>
              </a:ext>
            </a:extLst>
          </p:cNvPr>
          <p:cNvGrpSpPr/>
          <p:nvPr/>
        </p:nvGrpSpPr>
        <p:grpSpPr>
          <a:xfrm>
            <a:off x="3056346" y="4014284"/>
            <a:ext cx="3055133" cy="1556130"/>
            <a:chOff x="4075126" y="655451"/>
            <a:chExt cx="4073511" cy="2074840"/>
          </a:xfrm>
        </p:grpSpPr>
        <p:sp>
          <p:nvSpPr>
            <p:cNvPr id="13" name="ZoneTexte 12">
              <a:extLst>
                <a:ext uri="{FF2B5EF4-FFF2-40B4-BE49-F238E27FC236}">
                  <a16:creationId xmlns="" xmlns:a16="http://schemas.microsoft.com/office/drawing/2014/main" id="{C3B33FD4-74DC-4A41-AA23-212F12ABBB86}"/>
                </a:ext>
              </a:extLst>
            </p:cNvPr>
            <p:cNvSpPr txBox="1"/>
            <p:nvPr/>
          </p:nvSpPr>
          <p:spPr>
            <a:xfrm>
              <a:off x="4075126" y="1967006"/>
              <a:ext cx="4073511" cy="76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80000"/>
                </a:lnSpc>
              </a:pPr>
              <a:r>
                <a:rPr lang="ru-RU" sz="1950" spc="-120" dirty="0">
                  <a:solidFill>
                    <a:prstClr val="white"/>
                  </a:solidFill>
                  <a:latin typeface="Trebuchet MS" panose="020B0603020202020204"/>
                </a:rPr>
                <a:t>покупают у тех, </a:t>
              </a:r>
            </a:p>
            <a:p>
              <a:pPr algn="ctr" defTabSz="685800">
                <a:lnSpc>
                  <a:spcPct val="80000"/>
                </a:lnSpc>
              </a:pPr>
              <a:r>
                <a:rPr lang="ru-RU" sz="1950" spc="-120" dirty="0">
                  <a:solidFill>
                    <a:prstClr val="white"/>
                  </a:solidFill>
                  <a:latin typeface="Trebuchet MS" panose="020B0603020202020204"/>
                </a:rPr>
                <a:t>кому могут написать в чат</a:t>
              </a:r>
              <a:endParaRPr lang="fr-FR" sz="1950" spc="-12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58" name="Groupe 57">
              <a:extLst>
                <a:ext uri="{FF2B5EF4-FFF2-40B4-BE49-F238E27FC236}">
                  <a16:creationId xmlns="" xmlns:a16="http://schemas.microsoft.com/office/drawing/2014/main" id="{2BF72F1D-290F-8947-8FBD-175434A6D04D}"/>
                </a:ext>
              </a:extLst>
            </p:cNvPr>
            <p:cNvGrpSpPr/>
            <p:nvPr/>
          </p:nvGrpSpPr>
          <p:grpSpPr>
            <a:xfrm>
              <a:off x="5246237" y="655451"/>
              <a:ext cx="1885790" cy="1477328"/>
              <a:chOff x="5246237" y="345204"/>
              <a:chExt cx="1885790" cy="1477328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="" xmlns:a16="http://schemas.microsoft.com/office/drawing/2014/main" id="{B13D7AAE-5D85-E84D-9C01-768CB0D86E77}"/>
                  </a:ext>
                </a:extLst>
              </p:cNvPr>
              <p:cNvSpPr txBox="1"/>
              <p:nvPr/>
            </p:nvSpPr>
            <p:spPr>
              <a:xfrm>
                <a:off x="5246237" y="345204"/>
                <a:ext cx="141320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ru-RU" sz="6600" b="1" spc="-450" dirty="0">
                    <a:solidFill>
                      <a:prstClr val="white"/>
                    </a:solidFill>
                    <a:latin typeface="Trebuchet MS" panose="020B0603020202020204"/>
                  </a:rPr>
                  <a:t>53</a:t>
                </a:r>
                <a:endParaRPr lang="fr-FR" sz="6600" b="1" spc="-450" dirty="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98405B93-0306-9747-8EBF-93A8E18F4105}"/>
                  </a:ext>
                </a:extLst>
              </p:cNvPr>
              <p:cNvSpPr/>
              <p:nvPr/>
            </p:nvSpPr>
            <p:spPr>
              <a:xfrm>
                <a:off x="6569480" y="519383"/>
                <a:ext cx="56254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ru-RU" sz="2700" b="1" dirty="0">
                    <a:solidFill>
                      <a:prstClr val="white"/>
                    </a:solidFill>
                    <a:latin typeface="Trebuchet MS" panose="020B0603020202020204"/>
                  </a:rPr>
                  <a:t>%</a:t>
                </a:r>
                <a:endParaRPr lang="fr-FR" sz="2700" b="1" dirty="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</p:grpSp>
      </p:grpSp>
      <p:grpSp>
        <p:nvGrpSpPr>
          <p:cNvPr id="63" name="Groupe 62">
            <a:extLst>
              <a:ext uri="{FF2B5EF4-FFF2-40B4-BE49-F238E27FC236}">
                <a16:creationId xmlns="" xmlns:a16="http://schemas.microsoft.com/office/drawing/2014/main" id="{6F3562A1-66CE-3E43-80CB-367DFE18D829}"/>
              </a:ext>
            </a:extLst>
          </p:cNvPr>
          <p:cNvGrpSpPr/>
          <p:nvPr/>
        </p:nvGrpSpPr>
        <p:grpSpPr>
          <a:xfrm>
            <a:off x="6172988" y="4014284"/>
            <a:ext cx="3035278" cy="1316065"/>
            <a:chOff x="-3674" y="3758069"/>
            <a:chExt cx="4047037" cy="1754753"/>
          </a:xfrm>
        </p:grpSpPr>
        <p:sp>
          <p:nvSpPr>
            <p:cNvPr id="59" name="ZoneTexte 58">
              <a:extLst>
                <a:ext uri="{FF2B5EF4-FFF2-40B4-BE49-F238E27FC236}">
                  <a16:creationId xmlns="" xmlns:a16="http://schemas.microsoft.com/office/drawing/2014/main" id="{852005F2-27E3-2642-9407-E4EC4EB8E7AA}"/>
                </a:ext>
              </a:extLst>
            </p:cNvPr>
            <p:cNvSpPr txBox="1"/>
            <p:nvPr/>
          </p:nvSpPr>
          <p:spPr>
            <a:xfrm>
              <a:off x="-3674" y="5069624"/>
              <a:ext cx="4047037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80000"/>
                </a:lnSpc>
              </a:pPr>
              <a:r>
                <a:rPr lang="ru-RU" sz="1950" spc="-75" dirty="0">
                  <a:solidFill>
                    <a:prstClr val="white"/>
                  </a:solidFill>
                  <a:latin typeface="Trebuchet MS" panose="020B0603020202020204"/>
                </a:rPr>
                <a:t>ждут ответ 24/7</a:t>
              </a:r>
              <a:endParaRPr lang="fr-FR" sz="1950" spc="-75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="" xmlns:a16="http://schemas.microsoft.com/office/drawing/2014/main" id="{D0B836A1-14AB-D84F-8143-06F8BC92744D}"/>
                </a:ext>
              </a:extLst>
            </p:cNvPr>
            <p:cNvGrpSpPr/>
            <p:nvPr/>
          </p:nvGrpSpPr>
          <p:grpSpPr>
            <a:xfrm>
              <a:off x="1140963" y="3758069"/>
              <a:ext cx="1885790" cy="1477328"/>
              <a:chOff x="5246237" y="463188"/>
              <a:chExt cx="1885790" cy="1477328"/>
            </a:xfrm>
          </p:grpSpPr>
          <p:sp>
            <p:nvSpPr>
              <p:cNvPr id="61" name="ZoneTexte 60">
                <a:extLst>
                  <a:ext uri="{FF2B5EF4-FFF2-40B4-BE49-F238E27FC236}">
                    <a16:creationId xmlns="" xmlns:a16="http://schemas.microsoft.com/office/drawing/2014/main" id="{B4173378-4E5B-8E45-A146-BE47D692DF44}"/>
                  </a:ext>
                </a:extLst>
              </p:cNvPr>
              <p:cNvSpPr txBox="1"/>
              <p:nvPr/>
            </p:nvSpPr>
            <p:spPr>
              <a:xfrm>
                <a:off x="5246237" y="463188"/>
                <a:ext cx="141320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ru-RU" sz="6600" b="1" spc="-450" dirty="0">
                    <a:solidFill>
                      <a:srgbClr val="00BEF5"/>
                    </a:solidFill>
                    <a:latin typeface="Trebuchet MS" panose="020B0603020202020204"/>
                  </a:rPr>
                  <a:t>50</a:t>
                </a:r>
                <a:endParaRPr lang="fr-FR" sz="6600" b="1" spc="-450" dirty="0">
                  <a:solidFill>
                    <a:srgbClr val="00BEF5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1BF375F0-8E3D-334F-891B-15C1024F6D20}"/>
                  </a:ext>
                </a:extLst>
              </p:cNvPr>
              <p:cNvSpPr/>
              <p:nvPr/>
            </p:nvSpPr>
            <p:spPr>
              <a:xfrm>
                <a:off x="6569480" y="637367"/>
                <a:ext cx="56254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ru-RU" sz="2700" b="1" dirty="0">
                    <a:solidFill>
                      <a:srgbClr val="00BEF5"/>
                    </a:solidFill>
                    <a:latin typeface="Trebuchet MS" panose="020B0603020202020204"/>
                  </a:rPr>
                  <a:t>%</a:t>
                </a:r>
                <a:endParaRPr lang="fr-FR" sz="2700" b="1" dirty="0">
                  <a:solidFill>
                    <a:srgbClr val="00BEF5"/>
                  </a:solidFill>
                  <a:latin typeface="Trebuchet MS" panose="020B0603020202020204"/>
                </a:endParaRPr>
              </a:p>
            </p:txBody>
          </p:sp>
        </p:grpSp>
      </p:grpSp>
      <p:grpSp>
        <p:nvGrpSpPr>
          <p:cNvPr id="65" name="Groupe 64">
            <a:extLst>
              <a:ext uri="{FF2B5EF4-FFF2-40B4-BE49-F238E27FC236}">
                <a16:creationId xmlns="" xmlns:a16="http://schemas.microsoft.com/office/drawing/2014/main" id="{494F3F52-C783-BD4E-AEBC-54C1CD6E1305}"/>
              </a:ext>
            </a:extLst>
          </p:cNvPr>
          <p:cNvGrpSpPr/>
          <p:nvPr/>
        </p:nvGrpSpPr>
        <p:grpSpPr>
          <a:xfrm>
            <a:off x="0" y="4033110"/>
            <a:ext cx="3055133" cy="1556130"/>
            <a:chOff x="4075126" y="773435"/>
            <a:chExt cx="4073511" cy="2074840"/>
          </a:xfrm>
        </p:grpSpPr>
        <p:sp>
          <p:nvSpPr>
            <p:cNvPr id="66" name="ZoneTexte 65">
              <a:extLst>
                <a:ext uri="{FF2B5EF4-FFF2-40B4-BE49-F238E27FC236}">
                  <a16:creationId xmlns="" xmlns:a16="http://schemas.microsoft.com/office/drawing/2014/main" id="{7079A284-C01D-0E47-9FE0-9380C54D6DB9}"/>
                </a:ext>
              </a:extLst>
            </p:cNvPr>
            <p:cNvSpPr txBox="1"/>
            <p:nvPr/>
          </p:nvSpPr>
          <p:spPr>
            <a:xfrm>
              <a:off x="4075126" y="2084990"/>
              <a:ext cx="4073511" cy="76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80000"/>
                </a:lnSpc>
              </a:pPr>
              <a:r>
                <a:rPr lang="ru-RU" sz="1950" spc="-120" dirty="0">
                  <a:solidFill>
                    <a:prstClr val="white"/>
                  </a:solidFill>
                  <a:latin typeface="Trebuchet MS" panose="020B0603020202020204"/>
                </a:rPr>
                <a:t>выбирают чат</a:t>
              </a:r>
              <a:r>
                <a:rPr lang="ru-RU" sz="1950" spc="-75" dirty="0">
                  <a:solidFill>
                    <a:prstClr val="white"/>
                  </a:solidFill>
                  <a:latin typeface="Trebuchet MS" panose="020B0603020202020204"/>
                </a:rPr>
                <a:t> </a:t>
              </a:r>
            </a:p>
            <a:p>
              <a:pPr algn="ctr" defTabSz="685800">
                <a:lnSpc>
                  <a:spcPct val="80000"/>
                </a:lnSpc>
              </a:pPr>
              <a:r>
                <a:rPr lang="ru-RU" sz="1950" spc="-120" dirty="0">
                  <a:solidFill>
                    <a:prstClr val="white"/>
                  </a:solidFill>
                  <a:latin typeface="Trebuchet MS" panose="020B0603020202020204"/>
                </a:rPr>
                <a:t>для общения с компанией</a:t>
              </a:r>
              <a:endParaRPr lang="fr-FR" sz="1950" spc="-12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grpSp>
          <p:nvGrpSpPr>
            <p:cNvPr id="67" name="Groupe 66">
              <a:extLst>
                <a:ext uri="{FF2B5EF4-FFF2-40B4-BE49-F238E27FC236}">
                  <a16:creationId xmlns="" xmlns:a16="http://schemas.microsoft.com/office/drawing/2014/main" id="{44CFF62F-5290-2C4E-AF13-D6A1E2138A68}"/>
                </a:ext>
              </a:extLst>
            </p:cNvPr>
            <p:cNvGrpSpPr/>
            <p:nvPr/>
          </p:nvGrpSpPr>
          <p:grpSpPr>
            <a:xfrm>
              <a:off x="5246237" y="773435"/>
              <a:ext cx="1885790" cy="1477328"/>
              <a:chOff x="5246237" y="463188"/>
              <a:chExt cx="1885790" cy="1477328"/>
            </a:xfrm>
          </p:grpSpPr>
          <p:sp>
            <p:nvSpPr>
              <p:cNvPr id="68" name="ZoneTexte 67">
                <a:extLst>
                  <a:ext uri="{FF2B5EF4-FFF2-40B4-BE49-F238E27FC236}">
                    <a16:creationId xmlns="" xmlns:a16="http://schemas.microsoft.com/office/drawing/2014/main" id="{AFEB3EBF-61AC-1946-937B-860DF4396C64}"/>
                  </a:ext>
                </a:extLst>
              </p:cNvPr>
              <p:cNvSpPr txBox="1"/>
              <p:nvPr/>
            </p:nvSpPr>
            <p:spPr>
              <a:xfrm>
                <a:off x="5246237" y="463188"/>
                <a:ext cx="141320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ru-RU" sz="6600" b="1" spc="-450" dirty="0">
                    <a:solidFill>
                      <a:srgbClr val="00BEF5"/>
                    </a:solidFill>
                    <a:latin typeface="Trebuchet MS" panose="020B0603020202020204"/>
                  </a:rPr>
                  <a:t>51</a:t>
                </a:r>
                <a:endParaRPr lang="fr-FR" sz="6600" b="1" spc="-450" dirty="0">
                  <a:solidFill>
                    <a:srgbClr val="00BEF5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82207C9B-A153-BF49-B069-72E666BD003B}"/>
                  </a:ext>
                </a:extLst>
              </p:cNvPr>
              <p:cNvSpPr/>
              <p:nvPr/>
            </p:nvSpPr>
            <p:spPr>
              <a:xfrm>
                <a:off x="6569480" y="637367"/>
                <a:ext cx="56254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ru-RU" sz="2700" b="1" dirty="0">
                    <a:solidFill>
                      <a:srgbClr val="00BEF5"/>
                    </a:solidFill>
                    <a:latin typeface="Trebuchet MS" panose="020B0603020202020204"/>
                  </a:rPr>
                  <a:t>%</a:t>
                </a:r>
                <a:endParaRPr lang="fr-FR" sz="2700" b="1" dirty="0">
                  <a:solidFill>
                    <a:srgbClr val="00BEF5"/>
                  </a:solidFill>
                  <a:latin typeface="Trebuchet MS" panose="020B0603020202020204"/>
                </a:endParaRPr>
              </a:p>
            </p:txBody>
          </p:sp>
        </p:grpSp>
      </p:grpSp>
      <p:sp>
        <p:nvSpPr>
          <p:cNvPr id="73" name="ZoneTexte 72">
            <a:extLst>
              <a:ext uri="{FF2B5EF4-FFF2-40B4-BE49-F238E27FC236}">
                <a16:creationId xmlns="" xmlns:a16="http://schemas.microsoft.com/office/drawing/2014/main" id="{D93234CF-90DD-DC40-A8DD-DE1FAB389A0F}"/>
              </a:ext>
            </a:extLst>
          </p:cNvPr>
          <p:cNvSpPr txBox="1"/>
          <p:nvPr/>
        </p:nvSpPr>
        <p:spPr>
          <a:xfrm>
            <a:off x="3068737" y="1339211"/>
            <a:ext cx="301473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80000"/>
              </a:lnSpc>
            </a:pPr>
            <a:r>
              <a:rPr lang="ru-RU" sz="3300" b="1" spc="-150" dirty="0">
                <a:solidFill>
                  <a:prstClr val="white"/>
                </a:solidFill>
                <a:latin typeface="Trebuchet MS" panose="020B0603020202020204"/>
              </a:rPr>
              <a:t>Чего ждут клиенты </a:t>
            </a:r>
          </a:p>
          <a:p>
            <a:pPr algn="ctr" defTabSz="685800">
              <a:lnSpc>
                <a:spcPct val="80000"/>
              </a:lnSpc>
            </a:pPr>
            <a:r>
              <a:rPr lang="ru-RU" sz="3300" b="1" spc="-150" dirty="0">
                <a:solidFill>
                  <a:prstClr val="white"/>
                </a:solidFill>
                <a:latin typeface="Trebuchet MS" panose="020B0603020202020204"/>
              </a:rPr>
              <a:t>от компаний?</a:t>
            </a:r>
            <a:endParaRPr lang="fr-FR" sz="3300" b="1" spc="-1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ZoneTexte 1">
            <a:hlinkClick r:id="rId5"/>
            <a:extLst>
              <a:ext uri="{FF2B5EF4-FFF2-40B4-BE49-F238E27FC236}">
                <a16:creationId xmlns="" xmlns:a16="http://schemas.microsoft.com/office/drawing/2014/main" id="{FCD8F892-12B2-384A-BE54-351A79CC44EB}"/>
              </a:ext>
            </a:extLst>
          </p:cNvPr>
          <p:cNvSpPr txBox="1"/>
          <p:nvPr/>
        </p:nvSpPr>
        <p:spPr>
          <a:xfrm>
            <a:off x="3900157" y="6363037"/>
            <a:ext cx="2169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900" dirty="0">
                <a:solidFill>
                  <a:prstClr val="white">
                    <a:lumMod val="95000"/>
                    <a:alpha val="68000"/>
                  </a:prstClr>
                </a:solidFill>
                <a:latin typeface="Trebuchet MS" panose="020B0603020202020204"/>
              </a:rPr>
              <a:t>Источник: </a:t>
            </a:r>
            <a:r>
              <a:rPr lang="fr-FR" sz="900" dirty="0">
                <a:solidFill>
                  <a:prstClr val="white">
                    <a:lumMod val="95000"/>
                    <a:alpha val="68000"/>
                  </a:prstClr>
                </a:solidFill>
                <a:latin typeface="Trebuchet MS" panose="020B0603020202020204"/>
              </a:rPr>
              <a:t>Facebook Messaging Survey</a:t>
            </a:r>
          </a:p>
        </p:txBody>
      </p:sp>
      <p:pic>
        <p:nvPicPr>
          <p:cNvPr id="3" name="Image 2">
            <a:hlinkClick r:id="rId6"/>
            <a:extLst>
              <a:ext uri="{FF2B5EF4-FFF2-40B4-BE49-F238E27FC236}">
                <a16:creationId xmlns="" xmlns:a16="http://schemas.microsoft.com/office/drawing/2014/main" id="{DF7FF0D1-B98D-CB4F-9064-8692073D6D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816" y="6247283"/>
            <a:ext cx="909273" cy="38502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FCE89B00-BAA6-9B4A-BB0C-61A9F1AF8BC5}"/>
              </a:ext>
            </a:extLst>
          </p:cNvPr>
          <p:cNvSpPr txBox="1"/>
          <p:nvPr/>
        </p:nvSpPr>
        <p:spPr>
          <a:xfrm>
            <a:off x="1246892" y="6354993"/>
            <a:ext cx="7264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900" dirty="0">
                <a:solidFill>
                  <a:prstClr val="white">
                    <a:lumMod val="95000"/>
                    <a:alpha val="68000"/>
                  </a:prstClr>
                </a:solidFill>
                <a:latin typeface="Trebuchet MS" panose="020B0603020202020204"/>
              </a:rPr>
              <a:t>Источник:</a:t>
            </a:r>
            <a:endParaRPr lang="fr-FR" sz="900" dirty="0">
              <a:solidFill>
                <a:prstClr val="white">
                  <a:lumMod val="95000"/>
                  <a:alpha val="68000"/>
                </a:prstClr>
              </a:solidFill>
              <a:latin typeface="Trebuchet MS" panose="020B0603020202020204"/>
            </a:endParaRPr>
          </a:p>
        </p:txBody>
      </p:sp>
      <p:pic>
        <p:nvPicPr>
          <p:cNvPr id="35" name="Image 2">
            <a:hlinkClick r:id="rId6"/>
            <a:extLst>
              <a:ext uri="{FF2B5EF4-FFF2-40B4-BE49-F238E27FC236}">
                <a16:creationId xmlns="" xmlns:a16="http://schemas.microsoft.com/office/drawing/2014/main" id="{082D2E4E-0A8A-4442-B1F2-53E9096A5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078" y="6252487"/>
            <a:ext cx="909273" cy="385023"/>
          </a:xfrm>
          <a:prstGeom prst="rect">
            <a:avLst/>
          </a:prstGeom>
        </p:spPr>
      </p:pic>
      <p:sp>
        <p:nvSpPr>
          <p:cNvPr id="36" name="ZoneTexte 29">
            <a:extLst>
              <a:ext uri="{FF2B5EF4-FFF2-40B4-BE49-F238E27FC236}">
                <a16:creationId xmlns="" xmlns:a16="http://schemas.microsoft.com/office/drawing/2014/main" id="{14F068C1-BBEA-6B4B-BF51-707DD0AAA975}"/>
              </a:ext>
            </a:extLst>
          </p:cNvPr>
          <p:cNvSpPr txBox="1"/>
          <p:nvPr/>
        </p:nvSpPr>
        <p:spPr>
          <a:xfrm>
            <a:off x="7172154" y="6360197"/>
            <a:ext cx="7264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900" dirty="0">
                <a:solidFill>
                  <a:prstClr val="white">
                    <a:lumMod val="95000"/>
                    <a:alpha val="68000"/>
                  </a:prstClr>
                </a:solidFill>
                <a:latin typeface="Trebuchet MS" panose="020B0603020202020204"/>
              </a:rPr>
              <a:t>Источник:</a:t>
            </a:r>
            <a:endParaRPr lang="fr-FR" sz="900" dirty="0">
              <a:solidFill>
                <a:prstClr val="white">
                  <a:lumMod val="95000"/>
                  <a:alpha val="68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32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" y="-1"/>
            <a:ext cx="9143332" cy="68574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2"/>
            <a:ext cx="9144000" cy="6858001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52576" y="2731445"/>
            <a:ext cx="2084294" cy="5769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35979" y="2598898"/>
            <a:ext cx="59351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Но компании сейчас этого дать не могут</a:t>
            </a:r>
          </a:p>
        </p:txBody>
      </p:sp>
      <p:sp>
        <p:nvSpPr>
          <p:cNvPr id="56" name="Прямоугольник 55"/>
          <p:cNvSpPr/>
          <p:nvPr/>
        </p:nvSpPr>
        <p:spPr>
          <a:xfrm rot="21422047">
            <a:off x="4299619" y="4175254"/>
            <a:ext cx="4416209" cy="475866"/>
          </a:xfrm>
          <a:prstGeom prst="rect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rot="21397346">
            <a:off x="4103460" y="4155232"/>
            <a:ext cx="4890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это долго, дорого и сложно</a:t>
            </a:r>
          </a:p>
        </p:txBody>
      </p:sp>
    </p:spTree>
    <p:extLst>
      <p:ext uri="{BB962C8B-B14F-4D97-AF65-F5344CB8AC3E}">
        <p14:creationId xmlns:p14="http://schemas.microsoft.com/office/powerpoint/2010/main" val="30085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06056" y="3284984"/>
            <a:ext cx="1132368" cy="366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flipH="1">
            <a:off x="2211719" y="-982"/>
            <a:ext cx="5289379" cy="6858982"/>
          </a:xfrm>
          <a:custGeom>
            <a:avLst/>
            <a:gdLst>
              <a:gd name="connsiteX0" fmla="*/ 96982 w 7827818"/>
              <a:gd name="connsiteY0" fmla="*/ 0 h 6885709"/>
              <a:gd name="connsiteX1" fmla="*/ 554182 w 7827818"/>
              <a:gd name="connsiteY1" fmla="*/ 678873 h 6885709"/>
              <a:gd name="connsiteX2" fmla="*/ 0 w 7827818"/>
              <a:gd name="connsiteY2" fmla="*/ 1205345 h 6885709"/>
              <a:gd name="connsiteX3" fmla="*/ 955964 w 7827818"/>
              <a:gd name="connsiteY3" fmla="*/ 1925782 h 6885709"/>
              <a:gd name="connsiteX4" fmla="*/ 415637 w 7827818"/>
              <a:gd name="connsiteY4" fmla="*/ 2369127 h 6885709"/>
              <a:gd name="connsiteX5" fmla="*/ 1510146 w 7827818"/>
              <a:gd name="connsiteY5" fmla="*/ 2978727 h 6885709"/>
              <a:gd name="connsiteX6" fmla="*/ 609600 w 7827818"/>
              <a:gd name="connsiteY6" fmla="*/ 3477491 h 6885709"/>
              <a:gd name="connsiteX7" fmla="*/ 1828800 w 7827818"/>
              <a:gd name="connsiteY7" fmla="*/ 3962400 h 6885709"/>
              <a:gd name="connsiteX8" fmla="*/ 900546 w 7827818"/>
              <a:gd name="connsiteY8" fmla="*/ 4862945 h 6885709"/>
              <a:gd name="connsiteX9" fmla="*/ 1662546 w 7827818"/>
              <a:gd name="connsiteY9" fmla="*/ 5361709 h 6885709"/>
              <a:gd name="connsiteX10" fmla="*/ 706582 w 7827818"/>
              <a:gd name="connsiteY10" fmla="*/ 6885709 h 6885709"/>
              <a:gd name="connsiteX11" fmla="*/ 6830291 w 7827818"/>
              <a:gd name="connsiteY11" fmla="*/ 6871854 h 6885709"/>
              <a:gd name="connsiteX12" fmla="*/ 6483927 w 7827818"/>
              <a:gd name="connsiteY12" fmla="*/ 6262254 h 6885709"/>
              <a:gd name="connsiteX13" fmla="*/ 7162800 w 7827818"/>
              <a:gd name="connsiteY13" fmla="*/ 6123709 h 6885709"/>
              <a:gd name="connsiteX14" fmla="*/ 6664037 w 7827818"/>
              <a:gd name="connsiteY14" fmla="*/ 5666509 h 6885709"/>
              <a:gd name="connsiteX15" fmla="*/ 7384473 w 7827818"/>
              <a:gd name="connsiteY15" fmla="*/ 5153891 h 6885709"/>
              <a:gd name="connsiteX16" fmla="*/ 6594764 w 7827818"/>
              <a:gd name="connsiteY16" fmla="*/ 4752109 h 6885709"/>
              <a:gd name="connsiteX17" fmla="*/ 7329055 w 7827818"/>
              <a:gd name="connsiteY17" fmla="*/ 4184073 h 6885709"/>
              <a:gd name="connsiteX18" fmla="*/ 6539346 w 7827818"/>
              <a:gd name="connsiteY18" fmla="*/ 3837709 h 6885709"/>
              <a:gd name="connsiteX19" fmla="*/ 7606146 w 7827818"/>
              <a:gd name="connsiteY19" fmla="*/ 3380509 h 6885709"/>
              <a:gd name="connsiteX20" fmla="*/ 6788727 w 7827818"/>
              <a:gd name="connsiteY20" fmla="*/ 2119745 h 6885709"/>
              <a:gd name="connsiteX21" fmla="*/ 7827818 w 7827818"/>
              <a:gd name="connsiteY21" fmla="*/ 803564 h 6885709"/>
              <a:gd name="connsiteX22" fmla="*/ 7758546 w 7827818"/>
              <a:gd name="connsiteY22" fmla="*/ 13854 h 6885709"/>
              <a:gd name="connsiteX23" fmla="*/ 96982 w 7827818"/>
              <a:gd name="connsiteY23" fmla="*/ 0 h 6885709"/>
              <a:gd name="connsiteX0" fmla="*/ 96982 w 7827818"/>
              <a:gd name="connsiteY0" fmla="*/ 0 h 6885709"/>
              <a:gd name="connsiteX1" fmla="*/ 554182 w 7827818"/>
              <a:gd name="connsiteY1" fmla="*/ 678873 h 6885709"/>
              <a:gd name="connsiteX2" fmla="*/ 0 w 7827818"/>
              <a:gd name="connsiteY2" fmla="*/ 1205345 h 6885709"/>
              <a:gd name="connsiteX3" fmla="*/ 955964 w 7827818"/>
              <a:gd name="connsiteY3" fmla="*/ 1925782 h 6885709"/>
              <a:gd name="connsiteX4" fmla="*/ 415637 w 7827818"/>
              <a:gd name="connsiteY4" fmla="*/ 2369127 h 6885709"/>
              <a:gd name="connsiteX5" fmla="*/ 1510146 w 7827818"/>
              <a:gd name="connsiteY5" fmla="*/ 2978727 h 6885709"/>
              <a:gd name="connsiteX6" fmla="*/ 609600 w 7827818"/>
              <a:gd name="connsiteY6" fmla="*/ 3477491 h 6885709"/>
              <a:gd name="connsiteX7" fmla="*/ 1828800 w 7827818"/>
              <a:gd name="connsiteY7" fmla="*/ 3962400 h 6885709"/>
              <a:gd name="connsiteX8" fmla="*/ 900546 w 7827818"/>
              <a:gd name="connsiteY8" fmla="*/ 4862945 h 6885709"/>
              <a:gd name="connsiteX9" fmla="*/ 1662546 w 7827818"/>
              <a:gd name="connsiteY9" fmla="*/ 5361709 h 6885709"/>
              <a:gd name="connsiteX10" fmla="*/ 706582 w 7827818"/>
              <a:gd name="connsiteY10" fmla="*/ 6885709 h 6885709"/>
              <a:gd name="connsiteX11" fmla="*/ 6830291 w 7827818"/>
              <a:gd name="connsiteY11" fmla="*/ 6885708 h 6885709"/>
              <a:gd name="connsiteX12" fmla="*/ 6483927 w 7827818"/>
              <a:gd name="connsiteY12" fmla="*/ 6262254 h 6885709"/>
              <a:gd name="connsiteX13" fmla="*/ 7162800 w 7827818"/>
              <a:gd name="connsiteY13" fmla="*/ 6123709 h 6885709"/>
              <a:gd name="connsiteX14" fmla="*/ 6664037 w 7827818"/>
              <a:gd name="connsiteY14" fmla="*/ 5666509 h 6885709"/>
              <a:gd name="connsiteX15" fmla="*/ 7384473 w 7827818"/>
              <a:gd name="connsiteY15" fmla="*/ 5153891 h 6885709"/>
              <a:gd name="connsiteX16" fmla="*/ 6594764 w 7827818"/>
              <a:gd name="connsiteY16" fmla="*/ 4752109 h 6885709"/>
              <a:gd name="connsiteX17" fmla="*/ 7329055 w 7827818"/>
              <a:gd name="connsiteY17" fmla="*/ 4184073 h 6885709"/>
              <a:gd name="connsiteX18" fmla="*/ 6539346 w 7827818"/>
              <a:gd name="connsiteY18" fmla="*/ 3837709 h 6885709"/>
              <a:gd name="connsiteX19" fmla="*/ 7606146 w 7827818"/>
              <a:gd name="connsiteY19" fmla="*/ 3380509 h 6885709"/>
              <a:gd name="connsiteX20" fmla="*/ 6788727 w 7827818"/>
              <a:gd name="connsiteY20" fmla="*/ 2119745 h 6885709"/>
              <a:gd name="connsiteX21" fmla="*/ 7827818 w 7827818"/>
              <a:gd name="connsiteY21" fmla="*/ 803564 h 6885709"/>
              <a:gd name="connsiteX22" fmla="*/ 7758546 w 7827818"/>
              <a:gd name="connsiteY22" fmla="*/ 13854 h 6885709"/>
              <a:gd name="connsiteX23" fmla="*/ 96982 w 7827818"/>
              <a:gd name="connsiteY23" fmla="*/ 0 h 6885709"/>
              <a:gd name="connsiteX0" fmla="*/ 96982 w 7827818"/>
              <a:gd name="connsiteY0" fmla="*/ 13855 h 6871855"/>
              <a:gd name="connsiteX1" fmla="*/ 554182 w 7827818"/>
              <a:gd name="connsiteY1" fmla="*/ 665019 h 6871855"/>
              <a:gd name="connsiteX2" fmla="*/ 0 w 7827818"/>
              <a:gd name="connsiteY2" fmla="*/ 1191491 h 6871855"/>
              <a:gd name="connsiteX3" fmla="*/ 955964 w 7827818"/>
              <a:gd name="connsiteY3" fmla="*/ 1911928 h 6871855"/>
              <a:gd name="connsiteX4" fmla="*/ 415637 w 7827818"/>
              <a:gd name="connsiteY4" fmla="*/ 2355273 h 6871855"/>
              <a:gd name="connsiteX5" fmla="*/ 1510146 w 7827818"/>
              <a:gd name="connsiteY5" fmla="*/ 2964873 h 6871855"/>
              <a:gd name="connsiteX6" fmla="*/ 609600 w 7827818"/>
              <a:gd name="connsiteY6" fmla="*/ 3463637 h 6871855"/>
              <a:gd name="connsiteX7" fmla="*/ 1828800 w 7827818"/>
              <a:gd name="connsiteY7" fmla="*/ 3948546 h 6871855"/>
              <a:gd name="connsiteX8" fmla="*/ 900546 w 7827818"/>
              <a:gd name="connsiteY8" fmla="*/ 4849091 h 6871855"/>
              <a:gd name="connsiteX9" fmla="*/ 1662546 w 7827818"/>
              <a:gd name="connsiteY9" fmla="*/ 5347855 h 6871855"/>
              <a:gd name="connsiteX10" fmla="*/ 706582 w 7827818"/>
              <a:gd name="connsiteY10" fmla="*/ 6871855 h 6871855"/>
              <a:gd name="connsiteX11" fmla="*/ 6830291 w 7827818"/>
              <a:gd name="connsiteY11" fmla="*/ 6871854 h 6871855"/>
              <a:gd name="connsiteX12" fmla="*/ 6483927 w 7827818"/>
              <a:gd name="connsiteY12" fmla="*/ 6248400 h 6871855"/>
              <a:gd name="connsiteX13" fmla="*/ 7162800 w 7827818"/>
              <a:gd name="connsiteY13" fmla="*/ 6109855 h 6871855"/>
              <a:gd name="connsiteX14" fmla="*/ 6664037 w 7827818"/>
              <a:gd name="connsiteY14" fmla="*/ 5652655 h 6871855"/>
              <a:gd name="connsiteX15" fmla="*/ 7384473 w 7827818"/>
              <a:gd name="connsiteY15" fmla="*/ 5140037 h 6871855"/>
              <a:gd name="connsiteX16" fmla="*/ 6594764 w 7827818"/>
              <a:gd name="connsiteY16" fmla="*/ 4738255 h 6871855"/>
              <a:gd name="connsiteX17" fmla="*/ 7329055 w 7827818"/>
              <a:gd name="connsiteY17" fmla="*/ 4170219 h 6871855"/>
              <a:gd name="connsiteX18" fmla="*/ 6539346 w 7827818"/>
              <a:gd name="connsiteY18" fmla="*/ 3823855 h 6871855"/>
              <a:gd name="connsiteX19" fmla="*/ 7606146 w 7827818"/>
              <a:gd name="connsiteY19" fmla="*/ 3366655 h 6871855"/>
              <a:gd name="connsiteX20" fmla="*/ 6788727 w 7827818"/>
              <a:gd name="connsiteY20" fmla="*/ 2105891 h 6871855"/>
              <a:gd name="connsiteX21" fmla="*/ 7827818 w 7827818"/>
              <a:gd name="connsiteY21" fmla="*/ 789710 h 6871855"/>
              <a:gd name="connsiteX22" fmla="*/ 7758546 w 7827818"/>
              <a:gd name="connsiteY22" fmla="*/ 0 h 6871855"/>
              <a:gd name="connsiteX23" fmla="*/ 96982 w 7827818"/>
              <a:gd name="connsiteY23" fmla="*/ 13855 h 6871855"/>
              <a:gd name="connsiteX0" fmla="*/ 96982 w 7827818"/>
              <a:gd name="connsiteY0" fmla="*/ 603 h 6858603"/>
              <a:gd name="connsiteX1" fmla="*/ 554182 w 7827818"/>
              <a:gd name="connsiteY1" fmla="*/ 651767 h 6858603"/>
              <a:gd name="connsiteX2" fmla="*/ 0 w 7827818"/>
              <a:gd name="connsiteY2" fmla="*/ 1178239 h 6858603"/>
              <a:gd name="connsiteX3" fmla="*/ 955964 w 7827818"/>
              <a:gd name="connsiteY3" fmla="*/ 1898676 h 6858603"/>
              <a:gd name="connsiteX4" fmla="*/ 415637 w 7827818"/>
              <a:gd name="connsiteY4" fmla="*/ 2342021 h 6858603"/>
              <a:gd name="connsiteX5" fmla="*/ 1510146 w 7827818"/>
              <a:gd name="connsiteY5" fmla="*/ 2951621 h 6858603"/>
              <a:gd name="connsiteX6" fmla="*/ 609600 w 7827818"/>
              <a:gd name="connsiteY6" fmla="*/ 3450385 h 6858603"/>
              <a:gd name="connsiteX7" fmla="*/ 1828800 w 7827818"/>
              <a:gd name="connsiteY7" fmla="*/ 3935294 h 6858603"/>
              <a:gd name="connsiteX8" fmla="*/ 900546 w 7827818"/>
              <a:gd name="connsiteY8" fmla="*/ 4835839 h 6858603"/>
              <a:gd name="connsiteX9" fmla="*/ 1662546 w 7827818"/>
              <a:gd name="connsiteY9" fmla="*/ 5334603 h 6858603"/>
              <a:gd name="connsiteX10" fmla="*/ 706582 w 7827818"/>
              <a:gd name="connsiteY10" fmla="*/ 6858603 h 6858603"/>
              <a:gd name="connsiteX11" fmla="*/ 6830291 w 7827818"/>
              <a:gd name="connsiteY11" fmla="*/ 6858602 h 6858603"/>
              <a:gd name="connsiteX12" fmla="*/ 6483927 w 7827818"/>
              <a:gd name="connsiteY12" fmla="*/ 6235148 h 6858603"/>
              <a:gd name="connsiteX13" fmla="*/ 7162800 w 7827818"/>
              <a:gd name="connsiteY13" fmla="*/ 6096603 h 6858603"/>
              <a:gd name="connsiteX14" fmla="*/ 6664037 w 7827818"/>
              <a:gd name="connsiteY14" fmla="*/ 5639403 h 6858603"/>
              <a:gd name="connsiteX15" fmla="*/ 7384473 w 7827818"/>
              <a:gd name="connsiteY15" fmla="*/ 5126785 h 6858603"/>
              <a:gd name="connsiteX16" fmla="*/ 6594764 w 7827818"/>
              <a:gd name="connsiteY16" fmla="*/ 4725003 h 6858603"/>
              <a:gd name="connsiteX17" fmla="*/ 7329055 w 7827818"/>
              <a:gd name="connsiteY17" fmla="*/ 4156967 h 6858603"/>
              <a:gd name="connsiteX18" fmla="*/ 6539346 w 7827818"/>
              <a:gd name="connsiteY18" fmla="*/ 3810603 h 6858603"/>
              <a:gd name="connsiteX19" fmla="*/ 7606146 w 7827818"/>
              <a:gd name="connsiteY19" fmla="*/ 3353403 h 6858603"/>
              <a:gd name="connsiteX20" fmla="*/ 6788727 w 7827818"/>
              <a:gd name="connsiteY20" fmla="*/ 2092639 h 6858603"/>
              <a:gd name="connsiteX21" fmla="*/ 7827818 w 7827818"/>
              <a:gd name="connsiteY21" fmla="*/ 776458 h 6858603"/>
              <a:gd name="connsiteX22" fmla="*/ 7765172 w 7827818"/>
              <a:gd name="connsiteY22" fmla="*/ 0 h 6858603"/>
              <a:gd name="connsiteX23" fmla="*/ 96982 w 7827818"/>
              <a:gd name="connsiteY23" fmla="*/ 603 h 6858603"/>
              <a:gd name="connsiteX0" fmla="*/ 96982 w 7827818"/>
              <a:gd name="connsiteY0" fmla="*/ 603 h 6858603"/>
              <a:gd name="connsiteX1" fmla="*/ 554182 w 7827818"/>
              <a:gd name="connsiteY1" fmla="*/ 651767 h 6858603"/>
              <a:gd name="connsiteX2" fmla="*/ 0 w 7827818"/>
              <a:gd name="connsiteY2" fmla="*/ 1178239 h 6858603"/>
              <a:gd name="connsiteX3" fmla="*/ 955964 w 7827818"/>
              <a:gd name="connsiteY3" fmla="*/ 1898676 h 6858603"/>
              <a:gd name="connsiteX4" fmla="*/ 415637 w 7827818"/>
              <a:gd name="connsiteY4" fmla="*/ 2342021 h 6858603"/>
              <a:gd name="connsiteX5" fmla="*/ 1510146 w 7827818"/>
              <a:gd name="connsiteY5" fmla="*/ 2951621 h 6858603"/>
              <a:gd name="connsiteX6" fmla="*/ 609600 w 7827818"/>
              <a:gd name="connsiteY6" fmla="*/ 3450385 h 6858603"/>
              <a:gd name="connsiteX7" fmla="*/ 1828800 w 7827818"/>
              <a:gd name="connsiteY7" fmla="*/ 3935294 h 6858603"/>
              <a:gd name="connsiteX8" fmla="*/ 900546 w 7827818"/>
              <a:gd name="connsiteY8" fmla="*/ 4835839 h 6858603"/>
              <a:gd name="connsiteX9" fmla="*/ 1662546 w 7827818"/>
              <a:gd name="connsiteY9" fmla="*/ 5334603 h 6858603"/>
              <a:gd name="connsiteX10" fmla="*/ 706582 w 7827818"/>
              <a:gd name="connsiteY10" fmla="*/ 6858603 h 6858603"/>
              <a:gd name="connsiteX11" fmla="*/ 6830291 w 7827818"/>
              <a:gd name="connsiteY11" fmla="*/ 6858602 h 6858603"/>
              <a:gd name="connsiteX12" fmla="*/ 6483927 w 7827818"/>
              <a:gd name="connsiteY12" fmla="*/ 6235148 h 6858603"/>
              <a:gd name="connsiteX13" fmla="*/ 7162800 w 7827818"/>
              <a:gd name="connsiteY13" fmla="*/ 6096603 h 6858603"/>
              <a:gd name="connsiteX14" fmla="*/ 6664037 w 7827818"/>
              <a:gd name="connsiteY14" fmla="*/ 5639403 h 6858603"/>
              <a:gd name="connsiteX15" fmla="*/ 7384473 w 7827818"/>
              <a:gd name="connsiteY15" fmla="*/ 5126785 h 6858603"/>
              <a:gd name="connsiteX16" fmla="*/ 6594764 w 7827818"/>
              <a:gd name="connsiteY16" fmla="*/ 4725003 h 6858603"/>
              <a:gd name="connsiteX17" fmla="*/ 7329055 w 7827818"/>
              <a:gd name="connsiteY17" fmla="*/ 4156967 h 6858603"/>
              <a:gd name="connsiteX18" fmla="*/ 6539346 w 7827818"/>
              <a:gd name="connsiteY18" fmla="*/ 3810603 h 6858603"/>
              <a:gd name="connsiteX19" fmla="*/ 7606146 w 7827818"/>
              <a:gd name="connsiteY19" fmla="*/ 3353403 h 6858603"/>
              <a:gd name="connsiteX20" fmla="*/ 6788727 w 7827818"/>
              <a:gd name="connsiteY20" fmla="*/ 2092639 h 6858603"/>
              <a:gd name="connsiteX21" fmla="*/ 7827818 w 7827818"/>
              <a:gd name="connsiteY21" fmla="*/ 776458 h 6858603"/>
              <a:gd name="connsiteX22" fmla="*/ 7133897 w 7827818"/>
              <a:gd name="connsiteY22" fmla="*/ 0 h 6858603"/>
              <a:gd name="connsiteX23" fmla="*/ 96982 w 7827818"/>
              <a:gd name="connsiteY23" fmla="*/ 603 h 685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827818" h="6858603">
                <a:moveTo>
                  <a:pt x="96982" y="603"/>
                </a:moveTo>
                <a:lnTo>
                  <a:pt x="554182" y="651767"/>
                </a:lnTo>
                <a:lnTo>
                  <a:pt x="0" y="1178239"/>
                </a:lnTo>
                <a:lnTo>
                  <a:pt x="955964" y="1898676"/>
                </a:lnTo>
                <a:lnTo>
                  <a:pt x="415637" y="2342021"/>
                </a:lnTo>
                <a:lnTo>
                  <a:pt x="1510146" y="2951621"/>
                </a:lnTo>
                <a:lnTo>
                  <a:pt x="609600" y="3450385"/>
                </a:lnTo>
                <a:lnTo>
                  <a:pt x="1828800" y="3935294"/>
                </a:lnTo>
                <a:lnTo>
                  <a:pt x="900546" y="4835839"/>
                </a:lnTo>
                <a:lnTo>
                  <a:pt x="1662546" y="5334603"/>
                </a:lnTo>
                <a:lnTo>
                  <a:pt x="706582" y="6858603"/>
                </a:lnTo>
                <a:lnTo>
                  <a:pt x="6830291" y="6858602"/>
                </a:lnTo>
                <a:lnTo>
                  <a:pt x="6483927" y="6235148"/>
                </a:lnTo>
                <a:lnTo>
                  <a:pt x="7162800" y="6096603"/>
                </a:lnTo>
                <a:lnTo>
                  <a:pt x="6664037" y="5639403"/>
                </a:lnTo>
                <a:lnTo>
                  <a:pt x="7384473" y="5126785"/>
                </a:lnTo>
                <a:lnTo>
                  <a:pt x="6594764" y="4725003"/>
                </a:lnTo>
                <a:lnTo>
                  <a:pt x="7329055" y="4156967"/>
                </a:lnTo>
                <a:lnTo>
                  <a:pt x="6539346" y="3810603"/>
                </a:lnTo>
                <a:lnTo>
                  <a:pt x="7606146" y="3353403"/>
                </a:lnTo>
                <a:lnTo>
                  <a:pt x="6788727" y="2092639"/>
                </a:lnTo>
                <a:lnTo>
                  <a:pt x="7827818" y="776458"/>
                </a:lnTo>
                <a:lnTo>
                  <a:pt x="7133897" y="0"/>
                </a:lnTo>
                <a:lnTo>
                  <a:pt x="96982" y="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767" y="3275692"/>
            <a:ext cx="133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Клиенты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58879" y="933083"/>
            <a:ext cx="1628775" cy="383828"/>
          </a:xfrm>
          <a:prstGeom prst="rect">
            <a:avLst/>
          </a:prstGeom>
          <a:solidFill>
            <a:srgbClr val="30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7" name="Изображение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55" y="2236923"/>
            <a:ext cx="331526" cy="340865"/>
          </a:xfrm>
          <a:prstGeom prst="rect">
            <a:avLst/>
          </a:prstGeom>
        </p:spPr>
      </p:pic>
      <p:pic>
        <p:nvPicPr>
          <p:cNvPr id="18" name="Изображение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987" y="2456093"/>
            <a:ext cx="331655" cy="336431"/>
          </a:xfrm>
          <a:prstGeom prst="rect">
            <a:avLst/>
          </a:prstGeom>
        </p:spPr>
      </p:pic>
      <p:pic>
        <p:nvPicPr>
          <p:cNvPr id="19" name="Изображение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96" y="2252836"/>
            <a:ext cx="254173" cy="254173"/>
          </a:xfrm>
          <a:prstGeom prst="rect">
            <a:avLst/>
          </a:prstGeom>
        </p:spPr>
      </p:pic>
      <p:pic>
        <p:nvPicPr>
          <p:cNvPr id="20" name="Изображение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40" y="2493148"/>
            <a:ext cx="262322" cy="262322"/>
          </a:xfrm>
          <a:prstGeom prst="rect">
            <a:avLst/>
          </a:prstGeom>
        </p:spPr>
      </p:pic>
      <p:pic>
        <p:nvPicPr>
          <p:cNvPr id="21" name="Изображение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1" y="2868676"/>
            <a:ext cx="362398" cy="375158"/>
          </a:xfrm>
          <a:prstGeom prst="rect">
            <a:avLst/>
          </a:prstGeom>
        </p:spPr>
      </p:pic>
      <p:pic>
        <p:nvPicPr>
          <p:cNvPr id="22" name="Изображение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912" y="2913206"/>
            <a:ext cx="265431" cy="2654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841" y="2545369"/>
            <a:ext cx="523591" cy="5235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098" y="2545370"/>
            <a:ext cx="475202" cy="4752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97038" y="456217"/>
            <a:ext cx="418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Как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помочь бизнесу общаться с клиентами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?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35884" y="2951312"/>
            <a:ext cx="14133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42573" y="2328430"/>
            <a:ext cx="14133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42671" y="3002184"/>
            <a:ext cx="14133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68299" y="3625066"/>
            <a:ext cx="14133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11842" y="5478901"/>
            <a:ext cx="3239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Чтобы отвечать клиентам в привычных для них каналах. </a:t>
            </a:r>
            <a:r>
              <a:rPr lang="ru-RU" sz="1600" dirty="0">
                <a:latin typeface="Trebuchet MS" charset="0"/>
                <a:ea typeface="Trebuchet MS" charset="0"/>
                <a:cs typeface="Trebuchet MS" charset="0"/>
              </a:rPr>
              <a:t>Быстро. Качественно. Персонально.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" name="Прямоугольник 30">
            <a:extLst>
              <a:ext uri="{FF2B5EF4-FFF2-40B4-BE49-F238E27FC236}">
                <a16:creationId xmlns="" xmlns:a16="http://schemas.microsoft.com/office/drawing/2014/main" id="{F4F9B30E-69AF-0F46-9477-2E40D448A57D}"/>
              </a:ext>
            </a:extLst>
          </p:cNvPr>
          <p:cNvSpPr/>
          <p:nvPr/>
        </p:nvSpPr>
        <p:spPr>
          <a:xfrm>
            <a:off x="7326149" y="3287664"/>
            <a:ext cx="1132368" cy="366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BFD4BDB-C5D2-F14B-95D4-D263CAFB74FF}"/>
              </a:ext>
            </a:extLst>
          </p:cNvPr>
          <p:cNvSpPr txBox="1"/>
          <p:nvPr/>
        </p:nvSpPr>
        <p:spPr>
          <a:xfrm>
            <a:off x="7227107" y="3282475"/>
            <a:ext cx="133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Бизнес</a:t>
            </a:r>
          </a:p>
        </p:txBody>
      </p:sp>
    </p:spTree>
    <p:extLst>
      <p:ext uri="{BB962C8B-B14F-4D97-AF65-F5344CB8AC3E}">
        <p14:creationId xmlns:p14="http://schemas.microsoft.com/office/powerpoint/2010/main" val="18464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79">
            <a:extLst>
              <a:ext uri="{FF2B5EF4-FFF2-40B4-BE49-F238E27FC236}">
                <a16:creationId xmlns="" xmlns:a16="http://schemas.microsoft.com/office/drawing/2014/main" id="{CEAE4F57-EB62-FD47-A5FA-AF6B0684A535}"/>
              </a:ext>
            </a:extLst>
          </p:cNvPr>
          <p:cNvSpPr txBox="1"/>
          <p:nvPr/>
        </p:nvSpPr>
        <p:spPr>
          <a:xfrm>
            <a:off x="611560" y="2996952"/>
            <a:ext cx="8247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DFAFF"/>
                </a:solidFill>
                <a:latin typeface="Trebuchet MS" charset="0"/>
                <a:ea typeface="Trebuchet MS" charset="0"/>
                <a:cs typeface="Trebuchet MS" charset="0"/>
              </a:rPr>
              <a:t>Битрикс24.Контакт-центр</a:t>
            </a:r>
            <a:endParaRPr lang="fr-FR" sz="4800" b="1" dirty="0">
              <a:solidFill>
                <a:srgbClr val="FDFA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80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21F63A2B-BAD9-434F-A786-BF8ECB9D67BD}"/>
              </a:ext>
            </a:extLst>
          </p:cNvPr>
          <p:cNvGrpSpPr/>
          <p:nvPr/>
        </p:nvGrpSpPr>
        <p:grpSpPr>
          <a:xfrm>
            <a:off x="6024774" y="3080568"/>
            <a:ext cx="3016168" cy="3016168"/>
            <a:chOff x="7297674" y="2966056"/>
            <a:chExt cx="3519915" cy="3519915"/>
          </a:xfrm>
        </p:grpSpPr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64F3E043-EBD0-254A-AE8E-E998E4ACA0AD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="" xmlns:a16="http://schemas.microsoft.com/office/drawing/2014/main" id="{62AE14A6-4C4B-5E46-9F17-815C7F8F8CF5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C692E64F-4675-684F-B157-BA1791BD8154}"/>
              </a:ext>
            </a:extLst>
          </p:cNvPr>
          <p:cNvSpPr txBox="1"/>
          <p:nvPr/>
        </p:nvSpPr>
        <p:spPr>
          <a:xfrm>
            <a:off x="288007" y="583326"/>
            <a:ext cx="866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4800" spc="-1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Все коммуникации с клиентами</a:t>
            </a:r>
            <a:endParaRPr lang="fr-FR" sz="4800" spc="-1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BE20D0D-9DCF-1644-90E0-CECEDE870477}"/>
              </a:ext>
            </a:extLst>
          </p:cNvPr>
          <p:cNvSpPr/>
          <p:nvPr/>
        </p:nvSpPr>
        <p:spPr>
          <a:xfrm>
            <a:off x="170006" y="2765419"/>
            <a:ext cx="24021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Простое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подключение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всех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современных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каналов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коммуникаций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с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fr-FR" sz="1600" dirty="0" err="1">
                <a:solidFill>
                  <a:prstClr val="white"/>
                </a:solidFill>
                <a:latin typeface="Trebuchet MS" panose="020B0603020202020204"/>
              </a:rPr>
              <a:t>клиентами</a:t>
            </a:r>
            <a:endParaRPr lang="ru-RU" sz="1600" dirty="0">
              <a:solidFill>
                <a:prstClr val="white"/>
              </a:solidFill>
              <a:latin typeface="Trebuchet MS" panose="020B0603020202020204"/>
            </a:endParaRPr>
          </a:p>
          <a:p>
            <a:pPr defTabSz="685800"/>
            <a:endParaRPr lang="ru-RU" sz="1600" dirty="0">
              <a:solidFill>
                <a:prstClr val="white"/>
              </a:solidFill>
              <a:latin typeface="Trebuchet MS" panose="020B0603020202020204"/>
            </a:endParaRPr>
          </a:p>
          <a:p>
            <a:pPr defTabSz="685800"/>
            <a:r>
              <a:rPr lang="ru-RU" sz="1600" dirty="0">
                <a:solidFill>
                  <a:prstClr val="white"/>
                </a:solidFill>
                <a:latin typeface="Trebuchet MS" panose="020B0603020202020204"/>
              </a:rPr>
              <a:t>Всё автоматически фиксируется в </a:t>
            </a:r>
            <a:r>
              <a:rPr lang="fr-FR" sz="1600" dirty="0">
                <a:solidFill>
                  <a:prstClr val="white"/>
                </a:solidFill>
                <a:latin typeface="Trebuchet MS" panose="020B0603020202020204"/>
              </a:rPr>
              <a:t>CRM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B70D3E-BC42-A94C-AC9A-A924640B6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89" y="1969738"/>
            <a:ext cx="6256085" cy="3744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7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Thème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20420</TotalTime>
  <Words>755</Words>
  <Application>Microsoft Office PowerPoint</Application>
  <PresentationFormat>Экран (4:3)</PresentationFormat>
  <Paragraphs>202</Paragraphs>
  <Slides>33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Модуль Планирование и бюджетирование для ББУ</vt:lpstr>
      <vt:lpstr>Black</vt:lpstr>
      <vt:lpstr>3_Thème Office</vt:lpstr>
      <vt:lpstr>Thème Office</vt:lpstr>
      <vt:lpstr>1_Thème Office</vt:lpstr>
      <vt:lpstr>2_Thème Office</vt:lpstr>
      <vt:lpstr>3_Тема Office</vt:lpstr>
      <vt:lpstr>Как наладить общение с клиентом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Jump</cp:lastModifiedBy>
  <cp:revision>901</cp:revision>
  <dcterms:created xsi:type="dcterms:W3CDTF">2010-07-29T09:25:57Z</dcterms:created>
  <dcterms:modified xsi:type="dcterms:W3CDTF">2018-12-05T08:40:38Z</dcterms:modified>
</cp:coreProperties>
</file>