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9" r:id="rId4"/>
    <p:sldId id="329" r:id="rId5"/>
    <p:sldId id="339" r:id="rId6"/>
    <p:sldId id="340" r:id="rId7"/>
    <p:sldId id="330" r:id="rId8"/>
    <p:sldId id="335" r:id="rId9"/>
    <p:sldId id="341" r:id="rId10"/>
    <p:sldId id="342" r:id="rId11"/>
    <p:sldId id="331" r:id="rId12"/>
    <p:sldId id="336" r:id="rId13"/>
    <p:sldId id="332" r:id="rId14"/>
    <p:sldId id="328" r:id="rId15"/>
    <p:sldId id="326" r:id="rId16"/>
    <p:sldId id="308" r:id="rId17"/>
    <p:sldId id="333" r:id="rId18"/>
    <p:sldId id="29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fradanad@outlook.com" initials="h" lastIdx="1" clrIdx="0">
    <p:extLst>
      <p:ext uri="{19B8F6BF-5375-455C-9EA6-DF929625EA0E}">
        <p15:presenceInfo xmlns:p15="http://schemas.microsoft.com/office/powerpoint/2012/main" userId="09de3fa841784b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A4D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8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61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3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0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6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0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1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4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9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044B-2E86-4C82-A301-5E58B4DFC155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6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pper.ninja/" TargetMode="External"/><Relationship Id="rId7" Type="http://schemas.openxmlformats.org/officeDocument/2006/relationships/hyperlink" Target="http://tolkotolk.ru/" TargetMode="External"/><Relationship Id="rId2" Type="http://schemas.openxmlformats.org/officeDocument/2006/relationships/hyperlink" Target="https://vk.com/cerebro_v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gmento-target.ru/" TargetMode="External"/><Relationship Id="rId5" Type="http://schemas.openxmlformats.org/officeDocument/2006/relationships/hyperlink" Target="http://spotlight.svezet.ru/" TargetMode="External"/><Relationship Id="rId4" Type="http://schemas.openxmlformats.org/officeDocument/2006/relationships/hyperlink" Target="https://allsocial.ru/communitie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390781"/>
            <a:ext cx="103632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Как быстро запустить рекламу во </a:t>
            </a:r>
            <a:r>
              <a:rPr lang="ru-RU" sz="5400" dirty="0" err="1" smtClean="0">
                <a:solidFill>
                  <a:schemeClr val="bg1"/>
                </a:solidFill>
              </a:rPr>
              <a:t>Вконтакте</a:t>
            </a:r>
            <a:r>
              <a:rPr lang="ru-RU" sz="5400" dirty="0" smtClean="0">
                <a:solidFill>
                  <a:schemeClr val="bg1"/>
                </a:solidFill>
              </a:rPr>
              <a:t> и </a:t>
            </a:r>
            <a:r>
              <a:rPr lang="en-US" sz="5400" dirty="0" err="1" smtClean="0">
                <a:solidFill>
                  <a:schemeClr val="bg1"/>
                </a:solidFill>
              </a:rPr>
              <a:t>Insagram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 и получить 100 заявок за сутки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292" y="4967861"/>
            <a:ext cx="8534400" cy="7432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Наталия </a:t>
            </a:r>
            <a:r>
              <a:rPr lang="ru-RU" dirty="0" err="1" smtClean="0">
                <a:solidFill>
                  <a:schemeClr val="bg1"/>
                </a:solidFill>
              </a:rPr>
              <a:t>Доспехова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6600"/>
                </a:solidFill>
              </a:rPr>
              <a:t>Цели рекламы в </a:t>
            </a:r>
            <a:r>
              <a:rPr lang="en-US" b="1" dirty="0" err="1" smtClean="0">
                <a:solidFill>
                  <a:srgbClr val="FF6600"/>
                </a:solidFill>
              </a:rPr>
              <a:t>instagram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b="1" dirty="0"/>
              <a:t>Узнаваемость Бренда</a:t>
            </a:r>
            <a:r>
              <a:rPr lang="ru-RU" dirty="0"/>
              <a:t> – позволяет охватить пользователей, которые с большей вероятностью будут взаимодействовать с вашей организацией.</a:t>
            </a:r>
          </a:p>
          <a:p>
            <a:pPr fontAlgn="base"/>
            <a:r>
              <a:rPr lang="ru-RU" b="1" dirty="0"/>
              <a:t>Охват</a:t>
            </a:r>
            <a:r>
              <a:rPr lang="ru-RU" dirty="0"/>
              <a:t> – Вашу рекламу увидит максимальное число пользователей .</a:t>
            </a:r>
          </a:p>
          <a:p>
            <a:pPr fontAlgn="base"/>
            <a:r>
              <a:rPr lang="ru-RU" b="1" dirty="0"/>
              <a:t>Трафик</a:t>
            </a:r>
            <a:r>
              <a:rPr lang="ru-RU" dirty="0"/>
              <a:t> – Направьте больше пользователей на площадки за пределами </a:t>
            </a:r>
            <a:r>
              <a:rPr lang="ru-RU" dirty="0" err="1"/>
              <a:t>Facebook</a:t>
            </a:r>
            <a:r>
              <a:rPr lang="ru-RU" dirty="0"/>
              <a:t> (веб-сайт, приложение, или </a:t>
            </a:r>
            <a:r>
              <a:rPr lang="ru-RU" dirty="0" err="1"/>
              <a:t>Messenger</a:t>
            </a:r>
            <a:r>
              <a:rPr lang="ru-RU" dirty="0"/>
              <a:t>).</a:t>
            </a:r>
          </a:p>
          <a:p>
            <a:pPr fontAlgn="base"/>
            <a:r>
              <a:rPr lang="ru-RU" b="1" dirty="0"/>
              <a:t>Вовлеченность</a:t>
            </a:r>
            <a:r>
              <a:rPr lang="ru-RU" dirty="0"/>
              <a:t> – Это возможность привлечь и вовлечь больше пользователей на страницы </a:t>
            </a:r>
            <a:r>
              <a:rPr lang="ru-RU" dirty="0" err="1"/>
              <a:t>Facebook</a:t>
            </a:r>
            <a:r>
              <a:rPr lang="ru-RU" dirty="0"/>
              <a:t>, посты, или события.</a:t>
            </a:r>
          </a:p>
          <a:p>
            <a:pPr fontAlgn="base"/>
            <a:r>
              <a:rPr lang="ru-RU" b="1" dirty="0"/>
              <a:t>Установить Приложение</a:t>
            </a:r>
            <a:r>
              <a:rPr lang="ru-RU" dirty="0"/>
              <a:t> – Возможность направить больше пользователей на страницы приложений в </a:t>
            </a:r>
            <a:r>
              <a:rPr lang="ru-RU" dirty="0" err="1"/>
              <a:t>App</a:t>
            </a:r>
            <a:r>
              <a:rPr lang="ru-RU" dirty="0"/>
              <a:t> </a:t>
            </a:r>
            <a:r>
              <a:rPr lang="ru-RU" dirty="0" err="1"/>
              <a:t>Store</a:t>
            </a:r>
            <a:r>
              <a:rPr lang="ru-RU" dirty="0"/>
              <a:t> и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Play</a:t>
            </a:r>
            <a:r>
              <a:rPr lang="ru-RU" dirty="0"/>
              <a:t>.</a:t>
            </a:r>
          </a:p>
          <a:p>
            <a:pPr fontAlgn="base"/>
            <a:r>
              <a:rPr lang="ru-RU" b="1" dirty="0"/>
              <a:t>Просмотры Видео</a:t>
            </a:r>
            <a:r>
              <a:rPr lang="ru-RU" dirty="0"/>
              <a:t> – Продвигайте </a:t>
            </a:r>
            <a:r>
              <a:rPr lang="ru-RU" dirty="0" err="1"/>
              <a:t>видеоконтент</a:t>
            </a:r>
            <a:r>
              <a:rPr lang="ru-RU" dirty="0"/>
              <a:t> о продукте (запуск продукта, кадры того, как готовился релиз, клиентские истории) для большего охвата аудитории.</a:t>
            </a:r>
          </a:p>
          <a:p>
            <a:pPr fontAlgn="base"/>
            <a:r>
              <a:rPr lang="ru-RU" b="1" dirty="0"/>
              <a:t>Генерация </a:t>
            </a:r>
            <a:r>
              <a:rPr lang="ru-RU" b="1" dirty="0" err="1"/>
              <a:t>Лидов</a:t>
            </a:r>
            <a:r>
              <a:rPr lang="ru-RU" dirty="0"/>
              <a:t> – Собирайте информацию о людях, которых интересует ваш продукт.</a:t>
            </a:r>
          </a:p>
          <a:p>
            <a:pPr fontAlgn="base"/>
            <a:r>
              <a:rPr lang="ru-RU" b="1" dirty="0"/>
              <a:t>Сообщения</a:t>
            </a:r>
            <a:r>
              <a:rPr lang="ru-RU" dirty="0"/>
              <a:t> – Это возможность добиться, чтобы больше клиентов контактировали с вашей организацией в </a:t>
            </a:r>
            <a:r>
              <a:rPr lang="ru-RU" dirty="0" err="1"/>
              <a:t>Messenger</a:t>
            </a:r>
            <a:r>
              <a:rPr lang="ru-RU" dirty="0"/>
              <a:t> по таким вопросам, как оформление заказов.</a:t>
            </a:r>
          </a:p>
          <a:p>
            <a:pPr fontAlgn="base"/>
            <a:r>
              <a:rPr lang="ru-RU" b="1" dirty="0"/>
              <a:t>Конверсии</a:t>
            </a:r>
            <a:r>
              <a:rPr lang="ru-RU" dirty="0"/>
              <a:t> – Позволяет добиться важных действий на сайте или в приложении – добавление платежных данных, оформление заказа. Используйте </a:t>
            </a:r>
            <a:r>
              <a:rPr lang="ru-RU" dirty="0" err="1"/>
              <a:t>Facebook</a:t>
            </a:r>
            <a:r>
              <a:rPr lang="ru-RU" dirty="0"/>
              <a:t> </a:t>
            </a:r>
            <a:r>
              <a:rPr lang="ru-RU" dirty="0" err="1"/>
              <a:t>pixel</a:t>
            </a:r>
            <a:r>
              <a:rPr lang="ru-RU" dirty="0"/>
              <a:t> или события в приложении, чтобы отслеживать конверсии.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66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Какие сервисы повышают эффективность </a:t>
            </a:r>
            <a:r>
              <a:rPr lang="ru-RU" b="1" dirty="0" err="1" smtClean="0">
                <a:solidFill>
                  <a:srgbClr val="FA4D00"/>
                </a:solidFill>
              </a:rPr>
              <a:t>таргетинга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dirty="0" err="1">
                <a:hlinkClick r:id="rId2"/>
              </a:rPr>
              <a:t>Церебро</a:t>
            </a:r>
            <a:r>
              <a:rPr lang="ru-RU" dirty="0"/>
              <a:t>. Это один из самых популярных и эффективных внешних сервисов для управления рекламой «</a:t>
            </a:r>
            <a:r>
              <a:rPr lang="ru-RU" dirty="0" err="1"/>
              <a:t>ВКонтакте</a:t>
            </a:r>
            <a:r>
              <a:rPr lang="ru-RU" dirty="0"/>
              <a:t>». </a:t>
            </a:r>
            <a:r>
              <a:rPr lang="ru-RU" dirty="0" err="1"/>
              <a:t>Таргетинг</a:t>
            </a:r>
            <a:r>
              <a:rPr lang="ru-RU" dirty="0"/>
              <a:t> с помощью «</a:t>
            </a:r>
            <a:r>
              <a:rPr lang="ru-RU" dirty="0" err="1"/>
              <a:t>Церебро</a:t>
            </a:r>
            <a:r>
              <a:rPr lang="ru-RU" dirty="0"/>
              <a:t>» обеспечивает такие возможности: поиск аудитории и похожей аудитории, выделение активных пользователей групп и </a:t>
            </a:r>
            <a:r>
              <a:rPr lang="ru-RU" dirty="0" err="1"/>
              <a:t>пабликов</a:t>
            </a:r>
            <a:r>
              <a:rPr lang="ru-RU" dirty="0"/>
              <a:t>, </a:t>
            </a:r>
            <a:r>
              <a:rPr lang="ru-RU" dirty="0" err="1"/>
              <a:t>таргетирование</a:t>
            </a:r>
            <a:r>
              <a:rPr lang="ru-RU" dirty="0"/>
              <a:t> потенциальных клиентов, взаимодействовавших с отдельными постами «</a:t>
            </a:r>
            <a:r>
              <a:rPr lang="ru-RU" dirty="0" err="1"/>
              <a:t>ВКонтакте</a:t>
            </a:r>
            <a:r>
              <a:rPr lang="ru-RU" dirty="0"/>
              <a:t>», поиск тематических сообществ, </a:t>
            </a:r>
            <a:r>
              <a:rPr lang="ru-RU" dirty="0" err="1"/>
              <a:t>таргетинг</a:t>
            </a:r>
            <a:r>
              <a:rPr lang="ru-RU" dirty="0"/>
              <a:t> друзей пользователя и другие.</a:t>
            </a:r>
          </a:p>
          <a:p>
            <a:pPr fontAlgn="base"/>
            <a:r>
              <a:rPr lang="ru-RU" dirty="0" err="1">
                <a:hlinkClick r:id="rId3"/>
              </a:rPr>
              <a:t>Pepper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r>
              <a:rPr lang="ru-RU" dirty="0" err="1" smtClean="0">
                <a:hlinkClick r:id="rId4"/>
              </a:rPr>
              <a:t>Allsocial</a:t>
            </a:r>
            <a:r>
              <a:rPr lang="ru-RU" dirty="0"/>
              <a:t>. С помощью сервиса можно искать тематические сообщества. Также </a:t>
            </a:r>
            <a:r>
              <a:rPr lang="ru-RU" dirty="0" err="1"/>
              <a:t>Allsocial</a:t>
            </a:r>
            <a:r>
              <a:rPr lang="ru-RU" dirty="0"/>
              <a:t> быстро ищет администраторов групп и отслеживает изменения в группах, например, смену названия.</a:t>
            </a:r>
          </a:p>
          <a:p>
            <a:pPr fontAlgn="base"/>
            <a:r>
              <a:rPr lang="ru-RU" dirty="0" err="1">
                <a:hlinkClick r:id="rId5"/>
              </a:rPr>
              <a:t>Spotlight</a:t>
            </a:r>
            <a:r>
              <a:rPr lang="ru-RU" dirty="0"/>
              <a:t> (бесплатный). Собирает данные участников групп, </a:t>
            </a:r>
            <a:r>
              <a:rPr lang="ru-RU" dirty="0" err="1"/>
              <a:t>таргетирует</a:t>
            </a:r>
            <a:r>
              <a:rPr lang="ru-RU" dirty="0"/>
              <a:t> пользователей по разным видам активности, например, отметкам «мне нравится» к определенным записям или в определенных группах. Также находит контакты администраторов групп. Чтобы воспользоваться сервисом, необходимо авторизоваться через учетную запись «</a:t>
            </a:r>
            <a:r>
              <a:rPr lang="ru-RU" dirty="0" err="1"/>
              <a:t>ВКонтакте</a:t>
            </a:r>
            <a:r>
              <a:rPr lang="ru-RU" dirty="0"/>
              <a:t>».</a:t>
            </a:r>
          </a:p>
          <a:p>
            <a:pPr fontAlgn="base"/>
            <a:r>
              <a:rPr lang="ru-RU" dirty="0" err="1">
                <a:hlinkClick r:id="rId6"/>
              </a:rPr>
              <a:t>Segmento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target</a:t>
            </a:r>
            <a:r>
              <a:rPr lang="ru-RU" dirty="0"/>
              <a:t> (платный). С помощью этого сервиса можно </a:t>
            </a:r>
            <a:r>
              <a:rPr lang="ru-RU" dirty="0" err="1"/>
              <a:t>таргетировать</a:t>
            </a:r>
            <a:r>
              <a:rPr lang="ru-RU" dirty="0"/>
              <a:t> аудиторию сообществ «</a:t>
            </a:r>
            <a:r>
              <a:rPr lang="ru-RU" dirty="0" err="1"/>
              <a:t>ВКонтакте</a:t>
            </a:r>
            <a:r>
              <a:rPr lang="ru-RU" dirty="0"/>
              <a:t>». Также система работает с «</a:t>
            </a:r>
            <a:r>
              <a:rPr lang="ru-RU" dirty="0" err="1"/>
              <a:t>Фейсбуком</a:t>
            </a:r>
            <a:r>
              <a:rPr lang="ru-RU" dirty="0"/>
              <a:t>», «Одноклассниками» и </a:t>
            </a:r>
            <a:r>
              <a:rPr lang="ru-RU" dirty="0" err="1"/>
              <a:t>Instagram</a:t>
            </a:r>
            <a:r>
              <a:rPr lang="ru-RU" dirty="0"/>
              <a:t>.</a:t>
            </a:r>
          </a:p>
          <a:p>
            <a:pPr fontAlgn="base"/>
            <a:r>
              <a:rPr lang="ru-RU" dirty="0" err="1">
                <a:hlinkClick r:id="rId7"/>
              </a:rPr>
              <a:t>ТолькоТолк</a:t>
            </a:r>
            <a:r>
              <a:rPr lang="ru-RU" dirty="0"/>
              <a:t> (бесплатный). С помощью этой площадки можно управлять рекламными кампаниями «</a:t>
            </a:r>
            <a:r>
              <a:rPr lang="ru-RU" dirty="0" err="1"/>
              <a:t>Вконтакте</a:t>
            </a:r>
            <a:r>
              <a:rPr lang="ru-RU" dirty="0"/>
              <a:t>», в том числе, определять целевые аудитории.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98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500" b="1" dirty="0" err="1">
                <a:solidFill>
                  <a:srgbClr val="FF6600"/>
                </a:solidFill>
              </a:rPr>
              <a:t>Таргетинг</a:t>
            </a:r>
            <a:r>
              <a:rPr lang="ru-RU" sz="5500" b="1" dirty="0">
                <a:solidFill>
                  <a:srgbClr val="FF6600"/>
                </a:solidFill>
              </a:rPr>
              <a:t> — не панацея, но важный элемент успеха рекламы</a:t>
            </a:r>
            <a:endParaRPr lang="ru-RU" sz="55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9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Как рассчитать бюджет</a:t>
            </a:r>
            <a:endParaRPr lang="ru-RU" b="1" dirty="0">
              <a:solidFill>
                <a:srgbClr val="FA4D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ru-RU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800" b="0" i="1" smtClean="0">
                              <a:latin typeface="Cambria Math" panose="02040503050406030204" pitchFamily="18" charset="0"/>
                            </a:rPr>
                            <m:t>охват</m:t>
                          </m:r>
                        </m:num>
                        <m:den>
                          <m:r>
                            <a:rPr lang="ru-RU" sz="3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𝐶𝑇𝑅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∗цена клика</m:t>
                          </m:r>
                        </m:den>
                      </m:f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бюжет рекамной кампании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09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Итог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 Подготовка</a:t>
            </a:r>
          </a:p>
          <a:p>
            <a:pPr fontAlgn="base"/>
            <a:r>
              <a:rPr lang="ru-RU" dirty="0"/>
              <a:t> Определение целевой аудитории</a:t>
            </a:r>
          </a:p>
          <a:p>
            <a:pPr fontAlgn="base"/>
            <a:r>
              <a:rPr lang="ru-RU" dirty="0" smtClean="0"/>
              <a:t>Сегментирование</a:t>
            </a:r>
            <a:endParaRPr lang="ru-RU" dirty="0"/>
          </a:p>
          <a:p>
            <a:pPr fontAlgn="base"/>
            <a:r>
              <a:rPr lang="ru-RU" dirty="0" smtClean="0"/>
              <a:t>Сбор </a:t>
            </a:r>
            <a:r>
              <a:rPr lang="ru-RU" dirty="0"/>
              <a:t>сегментов</a:t>
            </a:r>
          </a:p>
          <a:p>
            <a:pPr fontAlgn="base"/>
            <a:r>
              <a:rPr lang="ru-RU" dirty="0" smtClean="0"/>
              <a:t>Создание </a:t>
            </a:r>
            <a:r>
              <a:rPr lang="ru-RU" dirty="0"/>
              <a:t>объявлений</a:t>
            </a:r>
          </a:p>
          <a:p>
            <a:pPr fontAlgn="base"/>
            <a:r>
              <a:rPr lang="ru-RU" dirty="0" smtClean="0"/>
              <a:t>Сборка </a:t>
            </a:r>
            <a:r>
              <a:rPr lang="ru-RU" dirty="0"/>
              <a:t>рекламных кампаний</a:t>
            </a:r>
          </a:p>
          <a:p>
            <a:pPr fontAlgn="base"/>
            <a:r>
              <a:rPr lang="ru-RU" dirty="0" smtClean="0"/>
              <a:t>Поиск </a:t>
            </a:r>
            <a:r>
              <a:rPr lang="ru-RU" dirty="0"/>
              <a:t>ошибок</a:t>
            </a:r>
          </a:p>
          <a:p>
            <a:pPr fontAlgn="base"/>
            <a:r>
              <a:rPr lang="ru-RU" dirty="0" smtClean="0"/>
              <a:t>Первичный </a:t>
            </a:r>
            <a:r>
              <a:rPr lang="ru-RU" dirty="0"/>
              <a:t>анализ и оптимизация</a:t>
            </a:r>
          </a:p>
          <a:p>
            <a:pPr fontAlgn="base"/>
            <a:r>
              <a:rPr lang="ru-RU" dirty="0" smtClean="0"/>
              <a:t>Анализ </a:t>
            </a:r>
            <a:r>
              <a:rPr lang="ru-RU" dirty="0"/>
              <a:t>первого дня</a:t>
            </a:r>
          </a:p>
          <a:p>
            <a:pPr fontAlgn="base"/>
            <a:r>
              <a:rPr lang="ru-RU" dirty="0" smtClean="0"/>
              <a:t>Ежедневный </a:t>
            </a:r>
            <a:r>
              <a:rPr lang="ru-RU" dirty="0"/>
              <a:t>анализ и оптимизация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62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Следите за конкурентами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Повторите успешный кейс</a:t>
            </a:r>
          </a:p>
          <a:p>
            <a:r>
              <a:rPr lang="ru-RU" dirty="0" smtClean="0"/>
              <a:t>Выделитесь на рынке</a:t>
            </a:r>
          </a:p>
          <a:p>
            <a:r>
              <a:rPr lang="ru-RU" dirty="0" smtClean="0"/>
              <a:t>Узнайте свою аудиторию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39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Что можно отдать сервисам ? 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smtClean="0"/>
              <a:t>сбор целевой аудитории</a:t>
            </a:r>
          </a:p>
          <a:p>
            <a:r>
              <a:rPr lang="ru-RU" dirty="0" smtClean="0"/>
              <a:t>Отслеживание эффективности </a:t>
            </a:r>
          </a:p>
          <a:p>
            <a:r>
              <a:rPr lang="ru-RU" dirty="0" smtClean="0"/>
              <a:t>Оформление группы</a:t>
            </a:r>
          </a:p>
          <a:p>
            <a:r>
              <a:rPr lang="ru-RU" dirty="0" smtClean="0"/>
              <a:t>Мониторинг конкурента</a:t>
            </a:r>
          </a:p>
          <a:p>
            <a:r>
              <a:rPr lang="ru-RU" dirty="0" smtClean="0"/>
              <a:t>Упоминания бренда</a:t>
            </a:r>
          </a:p>
          <a:p>
            <a:r>
              <a:rPr lang="ru-RU" dirty="0" smtClean="0"/>
              <a:t>Поиск мертвых участников</a:t>
            </a:r>
          </a:p>
          <a:p>
            <a:r>
              <a:rPr lang="ru-RU" dirty="0" smtClean="0"/>
              <a:t>Массовое редактирование товара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35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Профессионалы – король!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Юридические </a:t>
            </a:r>
          </a:p>
          <a:p>
            <a:pPr marL="0" indent="0">
              <a:buNone/>
            </a:pPr>
            <a:r>
              <a:rPr lang="ru-RU" dirty="0" smtClean="0"/>
              <a:t>гарантии</a:t>
            </a:r>
          </a:p>
          <a:p>
            <a:r>
              <a:rPr lang="ru-RU" dirty="0" smtClean="0"/>
              <a:t>Профессионализм</a:t>
            </a:r>
          </a:p>
          <a:p>
            <a:r>
              <a:rPr lang="ru-RU" dirty="0"/>
              <a:t>Широкий </a:t>
            </a:r>
            <a:r>
              <a:rPr lang="ru-RU" dirty="0" smtClean="0"/>
              <a:t>комплекс</a:t>
            </a:r>
          </a:p>
          <a:p>
            <a:pPr marL="0" indent="0">
              <a:buNone/>
            </a:pPr>
            <a:r>
              <a:rPr lang="ru-RU" dirty="0" smtClean="0"/>
              <a:t> услуг</a:t>
            </a:r>
          </a:p>
          <a:p>
            <a:r>
              <a:rPr lang="ru-RU" dirty="0" smtClean="0"/>
              <a:t>Постоянная</a:t>
            </a:r>
          </a:p>
          <a:p>
            <a:pPr marL="0" indent="0">
              <a:buNone/>
            </a:pPr>
            <a:r>
              <a:rPr lang="ru-RU" dirty="0" smtClean="0"/>
              <a:t>обратная связь</a:t>
            </a:r>
          </a:p>
          <a:p>
            <a:r>
              <a:rPr lang="ru-RU" dirty="0" smtClean="0"/>
              <a:t>Наработки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06" y="1417638"/>
            <a:ext cx="7084101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0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6609"/>
            <a:ext cx="10972800" cy="22272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A4D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FA4D00"/>
                </a:solidFill>
              </a:rPr>
            </a:br>
            <a:r>
              <a:rPr lang="ru-RU" sz="8000" b="1" dirty="0" smtClean="0">
                <a:solidFill>
                  <a:srgbClr val="FA4D00"/>
                </a:solidFill>
              </a:rPr>
              <a:t>Вопросы?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09600" y="5105400"/>
            <a:ext cx="10972800" cy="1352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u="sng" dirty="0" smtClean="0">
              <a:solidFill>
                <a:srgbClr val="FA4D00"/>
              </a:solidFill>
            </a:endParaRPr>
          </a:p>
          <a:p>
            <a:pPr marL="0" indent="0" algn="ctr">
              <a:buNone/>
            </a:pPr>
            <a:r>
              <a:rPr lang="en-US" sz="2000" u="sng" dirty="0" smtClean="0">
                <a:solidFill>
                  <a:srgbClr val="FA4D00"/>
                </a:solidFill>
              </a:rPr>
              <a:t>natalya.dospehova@citrus-soft.ru</a:t>
            </a:r>
            <a:endParaRPr lang="en-US" sz="2000" u="sng" dirty="0">
              <a:solidFill>
                <a:srgbClr val="FA4D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59" y="2733101"/>
            <a:ext cx="2550965" cy="22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09601" y="1600206"/>
            <a:ext cx="4032737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1800"/>
              </a:spcBef>
              <a:buNone/>
            </a:pPr>
            <a:endParaRPr lang="en-US" sz="1800" dirty="0"/>
          </a:p>
          <a:p>
            <a:pPr marL="0" indent="0">
              <a:spcBef>
                <a:spcPts val="18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1800"/>
              </a:spcBef>
              <a:buNone/>
            </a:pPr>
            <a:endParaRPr lang="en-US" sz="1800" dirty="0"/>
          </a:p>
          <a:p>
            <a:pPr marL="0" indent="0">
              <a:spcBef>
                <a:spcPts val="18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1800"/>
              </a:spcBef>
              <a:buNone/>
            </a:pPr>
            <a:endParaRPr lang="en-US" sz="1800" dirty="0"/>
          </a:p>
          <a:p>
            <a:pPr marL="0" indent="0">
              <a:spcBef>
                <a:spcPts val="18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1800"/>
              </a:spcBef>
              <a:buNone/>
            </a:pPr>
            <a:endParaRPr lang="en-US" sz="1800" dirty="0"/>
          </a:p>
          <a:p>
            <a:pPr marL="0" indent="0">
              <a:spcBef>
                <a:spcPts val="1800"/>
              </a:spcBef>
              <a:buNone/>
            </a:pPr>
            <a:endParaRPr lang="en-US" sz="1800" dirty="0"/>
          </a:p>
          <a:p>
            <a:pPr marL="0" indent="0">
              <a:spcBef>
                <a:spcPts val="18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1800"/>
              </a:spcBef>
              <a:buNone/>
            </a:pPr>
            <a:endParaRPr lang="en-US" sz="1800" dirty="0"/>
          </a:p>
          <a:p>
            <a:pPr marL="0" indent="0">
              <a:spcBef>
                <a:spcPts val="18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1800"/>
              </a:spcBef>
              <a:buNone/>
            </a:pPr>
            <a:endParaRPr lang="en-US" sz="1800" dirty="0"/>
          </a:p>
          <a:p>
            <a:pPr marL="0" indent="0">
              <a:spcBef>
                <a:spcPts val="1800"/>
              </a:spcBef>
              <a:buNone/>
            </a:pP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39332" y="63184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42" y="103561"/>
            <a:ext cx="8374285" cy="66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36923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Как </a:t>
            </a:r>
            <a:r>
              <a:rPr lang="ru-RU" b="1" smtClean="0">
                <a:solidFill>
                  <a:srgbClr val="FA4D00"/>
                </a:solidFill>
              </a:rPr>
              <a:t>начать </a:t>
            </a:r>
            <a:r>
              <a:rPr lang="ru-RU" b="1" smtClean="0">
                <a:solidFill>
                  <a:srgbClr val="FA4D00"/>
                </a:solidFill>
              </a:rPr>
              <a:t>рекламировать в </a:t>
            </a:r>
            <a:r>
              <a:rPr lang="ru-RU" b="1" dirty="0" smtClean="0">
                <a:solidFill>
                  <a:srgbClr val="FA4D00"/>
                </a:solidFill>
              </a:rPr>
              <a:t>соц. сетях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092" y="1576251"/>
            <a:ext cx="10699262" cy="51554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/>
              <a:t>«Активная аудитория </a:t>
            </a:r>
            <a:r>
              <a:rPr lang="ru-RU" sz="1800" dirty="0" err="1"/>
              <a:t>ВКонтакте</a:t>
            </a:r>
            <a:r>
              <a:rPr lang="ru-RU" sz="1800" dirty="0"/>
              <a:t> в 2 раза больше аудитории Первого канала».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613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" y="32688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FA4D00"/>
                </a:solidFill>
              </a:rPr>
              <a:t>Таргетинг</a:t>
            </a:r>
            <a:endParaRPr lang="ru-RU" b="1" dirty="0">
              <a:solidFill>
                <a:srgbClr val="FA4D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5" y="1659777"/>
            <a:ext cx="7620000" cy="3762375"/>
          </a:xfrm>
        </p:spPr>
      </p:pic>
    </p:spTree>
    <p:extLst>
      <p:ext uri="{BB962C8B-B14F-4D97-AF65-F5344CB8AC3E}">
        <p14:creationId xmlns:p14="http://schemas.microsoft.com/office/powerpoint/2010/main" val="209270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Что дает </a:t>
            </a:r>
            <a:r>
              <a:rPr lang="ru-RU" b="1" dirty="0" err="1" smtClean="0">
                <a:solidFill>
                  <a:srgbClr val="FF0000"/>
                </a:solidFill>
              </a:rPr>
              <a:t>таргетинг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Увеличение отклика: переходов и сделок.</a:t>
            </a:r>
          </a:p>
          <a:p>
            <a:pPr fontAlgn="base"/>
            <a:r>
              <a:rPr lang="ru-RU" dirty="0"/>
              <a:t>Уменьшение расходов.</a:t>
            </a:r>
          </a:p>
          <a:p>
            <a:pPr fontAlgn="base"/>
            <a:r>
              <a:rPr lang="ru-RU" dirty="0"/>
              <a:t>Снижение стоимости привлечения клиента.</a:t>
            </a:r>
          </a:p>
          <a:p>
            <a:pPr fontAlgn="base"/>
            <a:r>
              <a:rPr lang="ru-RU" dirty="0"/>
              <a:t>Предупреждение негативной реакции пользователей на нецелевую рекламу.</a:t>
            </a:r>
          </a:p>
          <a:p>
            <a:pPr fontAlgn="base"/>
            <a:r>
              <a:rPr lang="ru-RU" dirty="0"/>
              <a:t>Показы объявлений аудиториям конкурентов.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08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Виды </a:t>
            </a:r>
            <a:r>
              <a:rPr lang="ru-RU" b="1" dirty="0" err="1" smtClean="0">
                <a:solidFill>
                  <a:srgbClr val="FF0000"/>
                </a:solidFill>
              </a:rPr>
              <a:t>таргетингов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83" y="1563943"/>
            <a:ext cx="8135500" cy="4262428"/>
          </a:xfrm>
        </p:spPr>
      </p:pic>
    </p:spTree>
    <p:extLst>
      <p:ext uri="{BB962C8B-B14F-4D97-AF65-F5344CB8AC3E}">
        <p14:creationId xmlns:p14="http://schemas.microsoft.com/office/powerpoint/2010/main" val="91592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solidFill>
                  <a:srgbClr val="FA4D00"/>
                </a:solidFill>
              </a:rPr>
              <a:t>Ретаргетинг</a:t>
            </a:r>
            <a:r>
              <a:rPr lang="ru-RU" b="1" dirty="0" smtClean="0">
                <a:solidFill>
                  <a:srgbClr val="FA4D00"/>
                </a:solidFill>
              </a:rPr>
              <a:t> </a:t>
            </a:r>
            <a:endParaRPr lang="ru-RU" b="1" dirty="0">
              <a:solidFill>
                <a:srgbClr val="FA4D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40" y="1512328"/>
            <a:ext cx="9065470" cy="4609798"/>
          </a:xfrm>
        </p:spPr>
      </p:pic>
    </p:spTree>
    <p:extLst>
      <p:ext uri="{BB962C8B-B14F-4D97-AF65-F5344CB8AC3E}">
        <p14:creationId xmlns:p14="http://schemas.microsoft.com/office/powerpoint/2010/main" val="225450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6600"/>
                </a:solidFill>
              </a:rPr>
              <a:t>Форматы объявлений </a:t>
            </a:r>
            <a:r>
              <a:rPr lang="ru-RU" b="1" dirty="0" err="1" smtClean="0">
                <a:solidFill>
                  <a:srgbClr val="FF6600"/>
                </a:solidFill>
              </a:rPr>
              <a:t>Вконтакте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55" y="1621085"/>
            <a:ext cx="8021169" cy="4191585"/>
          </a:xfrm>
        </p:spPr>
      </p:pic>
    </p:spTree>
    <p:extLst>
      <p:ext uri="{BB962C8B-B14F-4D97-AF65-F5344CB8AC3E}">
        <p14:creationId xmlns:p14="http://schemas.microsoft.com/office/powerpoint/2010/main" val="328607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6600"/>
                </a:solidFill>
              </a:rPr>
              <a:t>Форматы объявлений в </a:t>
            </a:r>
            <a:r>
              <a:rPr lang="en-US" b="1" dirty="0" smtClean="0">
                <a:solidFill>
                  <a:srgbClr val="FF6600"/>
                </a:solidFill>
              </a:rPr>
              <a:t>Instagram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71" y="2368296"/>
            <a:ext cx="7519152" cy="2793493"/>
          </a:xfrm>
        </p:spPr>
      </p:pic>
    </p:spTree>
    <p:extLst>
      <p:ext uri="{BB962C8B-B14F-4D97-AF65-F5344CB8AC3E}">
        <p14:creationId xmlns:p14="http://schemas.microsoft.com/office/powerpoint/2010/main" val="495538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Ubuntu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11230</TotalTime>
  <Words>248</Words>
  <Application>Microsoft Office PowerPoint</Application>
  <PresentationFormat>Широкоэкранный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Open Sans</vt:lpstr>
      <vt:lpstr>Ubuntu</vt:lpstr>
      <vt:lpstr>Тема Office</vt:lpstr>
      <vt:lpstr>Как быстро запустить рекламу во Вконтакте и Insagram  и получить 100 заявок за сутки</vt:lpstr>
      <vt:lpstr>Презентация PowerPoint</vt:lpstr>
      <vt:lpstr>Как начать рекламировать в соц. сетях</vt:lpstr>
      <vt:lpstr>Таргетинг</vt:lpstr>
      <vt:lpstr>Что дает таргетинг</vt:lpstr>
      <vt:lpstr>Виды таргетингов</vt:lpstr>
      <vt:lpstr>Ретаргетинг </vt:lpstr>
      <vt:lpstr>Форматы объявлений Вконтакте</vt:lpstr>
      <vt:lpstr>Форматы объявлений в Instagram</vt:lpstr>
      <vt:lpstr>Цели рекламы в instagram</vt:lpstr>
      <vt:lpstr>Какие сервисы повышают эффективность таргетинга</vt:lpstr>
      <vt:lpstr>Презентация PowerPoint</vt:lpstr>
      <vt:lpstr>Как рассчитать бюджет</vt:lpstr>
      <vt:lpstr>Итог</vt:lpstr>
      <vt:lpstr>Следите за конкурентами</vt:lpstr>
      <vt:lpstr>Что можно отдать сервисам ? </vt:lpstr>
      <vt:lpstr>Профессионалы – король!</vt:lpstr>
      <vt:lpstr>Спасибо за внимание! Вопросы?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продвижения в Instagram и Вконтакте</dc:title>
  <dc:creator>user</dc:creator>
  <cp:lastModifiedBy>hafradanad@outlook.com</cp:lastModifiedBy>
  <cp:revision>73</cp:revision>
  <dcterms:created xsi:type="dcterms:W3CDTF">2018-05-29T12:03:31Z</dcterms:created>
  <dcterms:modified xsi:type="dcterms:W3CDTF">2018-12-05T22:25:59Z</dcterms:modified>
</cp:coreProperties>
</file>